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9" r:id="rId4"/>
    <p:sldId id="261" r:id="rId5"/>
    <p:sldId id="264" r:id="rId6"/>
    <p:sldId id="262" r:id="rId7"/>
    <p:sldId id="265" r:id="rId8"/>
    <p:sldId id="280" r:id="rId9"/>
    <p:sldId id="281" r:id="rId10"/>
    <p:sldId id="266" r:id="rId11"/>
    <p:sldId id="267" r:id="rId12"/>
    <p:sldId id="268" r:id="rId13"/>
    <p:sldId id="284" r:id="rId14"/>
    <p:sldId id="269" r:id="rId15"/>
    <p:sldId id="274" r:id="rId16"/>
    <p:sldId id="285" r:id="rId17"/>
    <p:sldId id="270" r:id="rId18"/>
    <p:sldId id="271" r:id="rId19"/>
    <p:sldId id="272" r:id="rId20"/>
    <p:sldId id="273" r:id="rId21"/>
    <p:sldId id="275" r:id="rId22"/>
    <p:sldId id="276" r:id="rId23"/>
    <p:sldId id="287" r:id="rId24"/>
    <p:sldId id="277" r:id="rId25"/>
    <p:sldId id="278" r:id="rId26"/>
    <p:sldId id="288" r:id="rId27"/>
    <p:sldId id="27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p:cViewPr varScale="1">
        <p:scale>
          <a:sx n="77" d="100"/>
          <a:sy n="77" d="100"/>
        </p:scale>
        <p:origin x="114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4E8595-EC1C-435A-80AB-60AA6CC45497}" type="datetimeFigureOut">
              <a:rPr lang="en-US" smtClean="0"/>
              <a:pPr/>
              <a:t>3/24/2022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5D5FC3-8610-4B07-8041-4B6176A6177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r-Latn-RS"/>
              <a:t>i</a:t>
            </a:r>
            <a:endParaRPr lang="en-US"/>
          </a:p>
        </p:txBody>
      </p:sp>
      <p:sp>
        <p:nvSpPr>
          <p:cNvPr id="4" name="Slide Number Placeholder 3"/>
          <p:cNvSpPr>
            <a:spLocks noGrp="1"/>
          </p:cNvSpPr>
          <p:nvPr>
            <p:ph type="sldNum" sz="quarter" idx="10"/>
          </p:nvPr>
        </p:nvSpPr>
        <p:spPr/>
        <p:txBody>
          <a:bodyPr/>
          <a:lstStyle/>
          <a:p>
            <a:fld id="{665D5FC3-8610-4B07-8041-4B6176A61775}"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F336A14-A4C5-4638-9321-E927BF6ECFD4}" type="datetimeFigureOut">
              <a:rPr lang="en-US" smtClean="0"/>
              <a:pPr/>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336A14-A4C5-4638-9321-E927BF6ECFD4}" type="datetimeFigureOut">
              <a:rPr lang="en-US" smtClean="0"/>
              <a:pPr/>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336A14-A4C5-4638-9321-E927BF6ECFD4}" type="datetimeFigureOut">
              <a:rPr lang="en-US" smtClean="0"/>
              <a:pPr/>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336A14-A4C5-4638-9321-E927BF6ECFD4}" type="datetimeFigureOut">
              <a:rPr lang="en-US" smtClean="0"/>
              <a:pPr/>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336A14-A4C5-4638-9321-E927BF6ECFD4}" type="datetimeFigureOut">
              <a:rPr lang="en-US" smtClean="0"/>
              <a:pPr/>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336A14-A4C5-4638-9321-E927BF6ECFD4}" type="datetimeFigureOut">
              <a:rPr lang="en-US" smtClean="0"/>
              <a:pPr/>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F336A14-A4C5-4638-9321-E927BF6ECFD4}" type="datetimeFigureOut">
              <a:rPr lang="en-US" smtClean="0"/>
              <a:pPr/>
              <a:t>3/24/2022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F336A14-A4C5-4638-9321-E927BF6ECFD4}" type="datetimeFigureOut">
              <a:rPr lang="en-US" smtClean="0"/>
              <a:pPr/>
              <a:t>3/24/2022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336A14-A4C5-4638-9321-E927BF6ECFD4}" type="datetimeFigureOut">
              <a:rPr lang="en-US" smtClean="0"/>
              <a:pPr/>
              <a:t>3/24/2022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336A14-A4C5-4638-9321-E927BF6ECFD4}" type="datetimeFigureOut">
              <a:rPr lang="en-US" smtClean="0"/>
              <a:pPr/>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336A14-A4C5-4638-9321-E927BF6ECFD4}" type="datetimeFigureOut">
              <a:rPr lang="en-US" smtClean="0"/>
              <a:pPr/>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36A14-A4C5-4638-9321-E927BF6ECFD4}" type="datetimeFigureOut">
              <a:rPr lang="en-US" smtClean="0"/>
              <a:pPr/>
              <a:t>3/24/2022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165A77-EA22-4DB7-8671-3157A4A75F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Mehani</a:t>
            </a:r>
            <a:r>
              <a:rPr lang="sr-Latn-RS" dirty="0"/>
              <a:t>zmi odbrane u psihologiji ometenost</a:t>
            </a:r>
            <a:r>
              <a:rPr lang="en-US" dirty="0" err="1"/>
              <a:t>i</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
          </a:xfrm>
        </p:spPr>
        <p:txBody>
          <a:bodyPr>
            <a:normAutofit fontScale="90000"/>
          </a:bodyPr>
          <a:lstStyle/>
          <a:p>
            <a:r>
              <a:rPr lang="en-US"/>
              <a:t>P</a:t>
            </a:r>
            <a:r>
              <a:rPr lang="sr-Latn-RS"/>
              <a:t>rojekcija</a:t>
            </a:r>
            <a:br>
              <a:rPr lang="sr-Latn-RS"/>
            </a:br>
            <a:endParaRPr lang="en-US"/>
          </a:p>
        </p:txBody>
      </p:sp>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sr-Latn-RS" dirty="0"/>
              <a:t>M</a:t>
            </a:r>
            <a:r>
              <a:rPr lang="en-US" dirty="0" err="1"/>
              <a:t>ehanizam</a:t>
            </a:r>
            <a:r>
              <a:rPr lang="en-US" dirty="0"/>
              <a:t> </a:t>
            </a:r>
            <a:r>
              <a:rPr lang="en-US" dirty="0" err="1"/>
              <a:t>odbrane</a:t>
            </a:r>
            <a:r>
              <a:rPr lang="en-US" dirty="0"/>
              <a:t> koji </a:t>
            </a:r>
            <a:r>
              <a:rPr lang="en-US" dirty="0" err="1"/>
              <a:t>podrazumeva</a:t>
            </a:r>
            <a:r>
              <a:rPr lang="en-US" dirty="0"/>
              <a:t> da </a:t>
            </a:r>
            <a:r>
              <a:rPr lang="en-US" dirty="0" err="1"/>
              <a:t>pojedinac</a:t>
            </a:r>
            <a:r>
              <a:rPr lang="en-US" dirty="0"/>
              <a:t> </a:t>
            </a:r>
            <a:r>
              <a:rPr lang="en-US" dirty="0" err="1"/>
              <a:t>sopstvene</a:t>
            </a:r>
            <a:r>
              <a:rPr lang="en-US" dirty="0"/>
              <a:t> </a:t>
            </a:r>
            <a:r>
              <a:rPr lang="en-US" dirty="0" err="1"/>
              <a:t>nepijatne</a:t>
            </a:r>
            <a:r>
              <a:rPr lang="sr-Latn-RS" dirty="0"/>
              <a:t>/</a:t>
            </a:r>
            <a:r>
              <a:rPr lang="en-US" dirty="0" err="1"/>
              <a:t>nedopustive</a:t>
            </a:r>
            <a:r>
              <a:rPr lang="en-US" dirty="0"/>
              <a:t> </a:t>
            </a:r>
            <a:r>
              <a:rPr lang="en-US" dirty="0" err="1"/>
              <a:t>sadržaje</a:t>
            </a:r>
            <a:r>
              <a:rPr lang="en-US" dirty="0"/>
              <a:t> </a:t>
            </a:r>
            <a:r>
              <a:rPr lang="en-US" dirty="0" err="1"/>
              <a:t>pripisuje</a:t>
            </a:r>
            <a:r>
              <a:rPr lang="en-US" dirty="0"/>
              <a:t> </a:t>
            </a:r>
            <a:r>
              <a:rPr lang="en-US" dirty="0" err="1"/>
              <a:t>nekoj</a:t>
            </a:r>
            <a:r>
              <a:rPr lang="en-US" dirty="0"/>
              <a:t> </a:t>
            </a:r>
            <a:r>
              <a:rPr lang="en-US" dirty="0" err="1"/>
              <a:t>drugoj</a:t>
            </a:r>
            <a:r>
              <a:rPr lang="en-US" dirty="0"/>
              <a:t> </a:t>
            </a:r>
            <a:r>
              <a:rPr lang="en-US" dirty="0" err="1"/>
              <a:t>osobi</a:t>
            </a:r>
            <a:r>
              <a:rPr lang="en-US" dirty="0"/>
              <a:t>, </a:t>
            </a:r>
            <a:r>
              <a:rPr lang="en-US" dirty="0" err="1"/>
              <a:t>pri</a:t>
            </a:r>
            <a:r>
              <a:rPr lang="en-US" dirty="0"/>
              <a:t> </a:t>
            </a:r>
            <a:r>
              <a:rPr lang="en-US" dirty="0" err="1"/>
              <a:t>čemu</a:t>
            </a:r>
            <a:r>
              <a:rPr lang="en-US" dirty="0"/>
              <a:t> </a:t>
            </a:r>
            <a:r>
              <a:rPr lang="en-US" dirty="0" err="1"/>
              <a:t>ostaje</a:t>
            </a:r>
            <a:r>
              <a:rPr lang="en-US" dirty="0"/>
              <a:t> </a:t>
            </a:r>
            <a:r>
              <a:rPr lang="en-US" dirty="0" err="1"/>
              <a:t>nesvestan</a:t>
            </a:r>
            <a:r>
              <a:rPr lang="en-US" dirty="0"/>
              <a:t> </a:t>
            </a:r>
            <a:r>
              <a:rPr lang="en-US" dirty="0" err="1"/>
              <a:t>ovog</a:t>
            </a:r>
            <a:r>
              <a:rPr lang="en-US" dirty="0"/>
              <a:t> </a:t>
            </a:r>
            <a:r>
              <a:rPr lang="en-US" dirty="0" err="1"/>
              <a:t>manevra</a:t>
            </a:r>
            <a:endParaRPr lang="sr-Latn-RS" dirty="0"/>
          </a:p>
          <a:p>
            <a:r>
              <a:rPr lang="sr-Latn-RS" dirty="0"/>
              <a:t>Tako, </a:t>
            </a:r>
            <a:r>
              <a:rPr lang="en-US" dirty="0" err="1"/>
              <a:t>vlastiti</a:t>
            </a:r>
            <a:r>
              <a:rPr lang="en-US" dirty="0"/>
              <a:t> </a:t>
            </a:r>
            <a:r>
              <a:rPr lang="en-US" dirty="0" err="1"/>
              <a:t>atributi</a:t>
            </a:r>
            <a:r>
              <a:rPr lang="en-US" dirty="0"/>
              <a:t> </a:t>
            </a:r>
            <a:r>
              <a:rPr lang="en-US" dirty="0" err="1"/>
              <a:t>postaju</a:t>
            </a:r>
            <a:r>
              <a:rPr lang="en-US" dirty="0"/>
              <a:t> deo </a:t>
            </a:r>
            <a:r>
              <a:rPr lang="en-US" dirty="0" err="1"/>
              <a:t>nekog</a:t>
            </a:r>
            <a:r>
              <a:rPr lang="en-US" dirty="0"/>
              <a:t> </a:t>
            </a:r>
            <a:r>
              <a:rPr lang="en-US" dirty="0" err="1"/>
              <a:t>drugog</a:t>
            </a:r>
            <a:endParaRPr lang="sr-Latn-RS" dirty="0"/>
          </a:p>
          <a:p>
            <a:r>
              <a:rPr lang="sr-Latn-RS" dirty="0"/>
              <a:t>J</a:t>
            </a:r>
            <a:r>
              <a:rPr lang="en-US" dirty="0" err="1"/>
              <a:t>avlja</a:t>
            </a:r>
            <a:r>
              <a:rPr lang="en-US" dirty="0"/>
              <a:t> </a:t>
            </a:r>
            <a:r>
              <a:rPr lang="sr-Latn-RS" dirty="0"/>
              <a:t>se </a:t>
            </a:r>
            <a:r>
              <a:rPr lang="en-US" dirty="0" err="1"/>
              <a:t>rano</a:t>
            </a:r>
            <a:r>
              <a:rPr lang="en-US" dirty="0"/>
              <a:t> u </a:t>
            </a:r>
            <a:r>
              <a:rPr lang="en-US" dirty="0" err="1"/>
              <a:t>razvoju</a:t>
            </a:r>
            <a:r>
              <a:rPr lang="en-US" dirty="0"/>
              <a:t> </a:t>
            </a:r>
            <a:r>
              <a:rPr lang="en-US" dirty="0" err="1"/>
              <a:t>i</a:t>
            </a:r>
            <a:r>
              <a:rPr lang="en-US" dirty="0"/>
              <a:t> </a:t>
            </a:r>
            <a:r>
              <a:rPr lang="en-US" dirty="0" err="1"/>
              <a:t>obezbeđuje</a:t>
            </a:r>
            <a:r>
              <a:rPr lang="en-US" dirty="0"/>
              <a:t> </a:t>
            </a:r>
            <a:r>
              <a:rPr lang="en-US" dirty="0" err="1"/>
              <a:t>vladavinu</a:t>
            </a:r>
            <a:r>
              <a:rPr lang="en-US" dirty="0"/>
              <a:t> </a:t>
            </a:r>
            <a:r>
              <a:rPr lang="en-US" dirty="0" err="1"/>
              <a:t>principa</a:t>
            </a:r>
            <a:r>
              <a:rPr lang="en-US" dirty="0"/>
              <a:t> </a:t>
            </a:r>
            <a:r>
              <a:rPr lang="en-US" dirty="0" err="1"/>
              <a:t>zadovoljstva</a:t>
            </a:r>
            <a:endParaRPr lang="sr-Latn-RS" dirty="0"/>
          </a:p>
          <a:p>
            <a:r>
              <a:rPr lang="en-US" dirty="0" err="1"/>
              <a:t>Sve</a:t>
            </a:r>
            <a:r>
              <a:rPr lang="en-US" dirty="0"/>
              <a:t> </a:t>
            </a:r>
            <a:r>
              <a:rPr lang="en-US" dirty="0" err="1"/>
              <a:t>što</a:t>
            </a:r>
            <a:r>
              <a:rPr lang="en-US" dirty="0"/>
              <a:t> </a:t>
            </a:r>
            <a:r>
              <a:rPr lang="en-US" dirty="0" err="1"/>
              <a:t>doprinosi</a:t>
            </a:r>
            <a:r>
              <a:rPr lang="en-US" dirty="0"/>
              <a:t> </a:t>
            </a:r>
            <a:r>
              <a:rPr lang="sr-Latn-RS" dirty="0"/>
              <a:t>održanju</a:t>
            </a:r>
            <a:r>
              <a:rPr lang="en-US" dirty="0"/>
              <a:t> </a:t>
            </a:r>
            <a:r>
              <a:rPr lang="en-US" dirty="0" err="1"/>
              <a:t>zadovoljstva</a:t>
            </a:r>
            <a:r>
              <a:rPr lang="en-US" dirty="0"/>
              <a:t> se </a:t>
            </a:r>
            <a:r>
              <a:rPr lang="en-US" dirty="0" err="1"/>
              <a:t>održava</a:t>
            </a:r>
            <a:r>
              <a:rPr lang="sr-Latn-RS" dirty="0"/>
              <a:t>, a </a:t>
            </a:r>
            <a:r>
              <a:rPr lang="en-US" dirty="0" err="1"/>
              <a:t>sopstvena</a:t>
            </a:r>
            <a:r>
              <a:rPr lang="en-US" dirty="0"/>
              <a:t> </a:t>
            </a:r>
            <a:r>
              <a:rPr lang="en-US" dirty="0" err="1"/>
              <a:t>negativna</a:t>
            </a:r>
            <a:r>
              <a:rPr lang="sr-Latn-RS" dirty="0"/>
              <a:t>/</a:t>
            </a:r>
            <a:r>
              <a:rPr lang="en-US" dirty="0" err="1"/>
              <a:t>neprihvatljiva</a:t>
            </a:r>
            <a:r>
              <a:rPr lang="en-US" dirty="0"/>
              <a:t> </a:t>
            </a:r>
            <a:r>
              <a:rPr lang="en-US" dirty="0" err="1"/>
              <a:t>stanja</a:t>
            </a:r>
            <a:r>
              <a:rPr lang="en-US" dirty="0"/>
              <a:t> </a:t>
            </a:r>
            <a:r>
              <a:rPr lang="en-US" dirty="0" err="1"/>
              <a:t>i</a:t>
            </a:r>
            <a:r>
              <a:rPr lang="en-US" dirty="0"/>
              <a:t> </a:t>
            </a:r>
            <a:r>
              <a:rPr lang="en-US" dirty="0" err="1"/>
              <a:t>osećanja</a:t>
            </a:r>
            <a:r>
              <a:rPr lang="en-US" dirty="0"/>
              <a:t> se “</a:t>
            </a:r>
            <a:r>
              <a:rPr lang="en-US" dirty="0" err="1"/>
              <a:t>izbacuju</a:t>
            </a:r>
            <a:r>
              <a:rPr lang="en-US" dirty="0"/>
              <a:t>” </a:t>
            </a:r>
            <a:r>
              <a:rPr lang="en-US" dirty="0" err="1"/>
              <a:t>napolje</a:t>
            </a:r>
            <a:r>
              <a:rPr lang="en-US" dirty="0"/>
              <a:t>, </a:t>
            </a:r>
            <a:r>
              <a:rPr lang="sr-Latn-RS" dirty="0"/>
              <a:t>dolazi do </a:t>
            </a:r>
            <a:r>
              <a:rPr lang="en-US" dirty="0" err="1"/>
              <a:t>nesvesne</a:t>
            </a:r>
            <a:r>
              <a:rPr lang="en-US" dirty="0"/>
              <a:t> </a:t>
            </a:r>
            <a:r>
              <a:rPr lang="en-US" dirty="0" err="1"/>
              <a:t>evakuacije</a:t>
            </a:r>
            <a:r>
              <a:rPr lang="en-US" dirty="0"/>
              <a:t> </a:t>
            </a:r>
            <a:r>
              <a:rPr lang="en-US" dirty="0" err="1"/>
              <a:t>negativnih</a:t>
            </a:r>
            <a:r>
              <a:rPr lang="en-US" dirty="0"/>
              <a:t> </a:t>
            </a:r>
            <a:r>
              <a:rPr lang="en-US" dirty="0" err="1"/>
              <a:t>afekata</a:t>
            </a:r>
            <a:r>
              <a:rPr lang="en-US" dirty="0"/>
              <a:t> u </a:t>
            </a:r>
            <a:r>
              <a:rPr lang="en-US" dirty="0" err="1"/>
              <a:t>drugog</a:t>
            </a:r>
            <a:endParaRPr lang="sr-Latn-RS" dirty="0"/>
          </a:p>
          <a:p>
            <a:r>
              <a:rPr lang="sr-Latn-RS" dirty="0"/>
              <a:t>“nisam ja ljubomoran, već ti”</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274" y="335756"/>
            <a:ext cx="8229600" cy="792162"/>
          </a:xfrm>
        </p:spPr>
        <p:txBody>
          <a:bodyPr>
            <a:normAutofit/>
          </a:bodyPr>
          <a:lstStyle/>
          <a:p>
            <a:r>
              <a:rPr lang="en-US" dirty="0"/>
              <a:t>P</a:t>
            </a:r>
            <a:r>
              <a:rPr lang="sr-Latn-RS" dirty="0"/>
              <a:t>rojekcija u tretmanu</a:t>
            </a:r>
            <a:endParaRPr lang="en-US" dirty="0"/>
          </a:p>
        </p:txBody>
      </p:sp>
      <p:sp>
        <p:nvSpPr>
          <p:cNvPr id="3" name="Content Placeholder 2"/>
          <p:cNvSpPr>
            <a:spLocks noGrp="1"/>
          </p:cNvSpPr>
          <p:nvPr>
            <p:ph idx="1"/>
          </p:nvPr>
        </p:nvSpPr>
        <p:spPr>
          <a:xfrm>
            <a:off x="457200" y="990600"/>
            <a:ext cx="8229600" cy="5135563"/>
          </a:xfrm>
        </p:spPr>
        <p:txBody>
          <a:bodyPr>
            <a:normAutofit/>
          </a:bodyPr>
          <a:lstStyle/>
          <a:p>
            <a:r>
              <a:rPr lang="sr-Latn-RS" dirty="0"/>
              <a:t>Npr. „Vi sigurno mislite da sam ja neodgovorna majka jer sam toliko dugo čekala da Vam se obratim“</a:t>
            </a:r>
          </a:p>
          <a:p>
            <a:r>
              <a:rPr lang="sr-Latn-RS" dirty="0"/>
              <a:t>Ponekad je spontana reakcija stručnjaka, kada prepozna m.o. da zamera roditelju i da sažaljeva dete. </a:t>
            </a:r>
            <a:r>
              <a:rPr lang="sr-Latn-RS" u="sng" dirty="0"/>
              <a:t>Ipak, ne volim mi više decu sa kojom radimo od njihovih roditelja.</a:t>
            </a:r>
          </a:p>
          <a:p>
            <a:r>
              <a:rPr lang="sr-Latn-RS" dirty="0"/>
              <a:t>Zašto ona tako reaguje? Koja osećanja su za nju bolna?</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sr-Latn-RS"/>
              <a:t>Potiskivanje</a:t>
            </a:r>
            <a:endParaRPr lang="en-US"/>
          </a:p>
        </p:txBody>
      </p:sp>
      <p:sp>
        <p:nvSpPr>
          <p:cNvPr id="3" name="Content Placeholder 2"/>
          <p:cNvSpPr>
            <a:spLocks noGrp="1"/>
          </p:cNvSpPr>
          <p:nvPr>
            <p:ph idx="1"/>
          </p:nvPr>
        </p:nvSpPr>
        <p:spPr>
          <a:xfrm>
            <a:off x="457200" y="990600"/>
            <a:ext cx="8229600" cy="5135563"/>
          </a:xfrm>
        </p:spPr>
        <p:txBody>
          <a:bodyPr>
            <a:normAutofit lnSpcReduction="10000"/>
          </a:bodyPr>
          <a:lstStyle/>
          <a:p>
            <a:r>
              <a:rPr lang="sr-Latn-RS" dirty="0"/>
              <a:t>P</a:t>
            </a:r>
            <a:r>
              <a:rPr lang="en-US" dirty="0" err="1"/>
              <a:t>redstavlja</a:t>
            </a:r>
            <a:r>
              <a:rPr lang="en-US" dirty="0"/>
              <a:t> </a:t>
            </a:r>
            <a:r>
              <a:rPr lang="en-US" dirty="0" err="1"/>
              <a:t>osnovnu</a:t>
            </a:r>
            <a:r>
              <a:rPr lang="en-US" dirty="0"/>
              <a:t> </a:t>
            </a:r>
            <a:r>
              <a:rPr lang="en-US" dirty="0" err="1"/>
              <a:t>matricu</a:t>
            </a:r>
            <a:r>
              <a:rPr lang="en-US" dirty="0"/>
              <a:t> </a:t>
            </a:r>
            <a:r>
              <a:rPr lang="en-US" dirty="0" err="1"/>
              <a:t>svih</a:t>
            </a:r>
            <a:r>
              <a:rPr lang="en-US" dirty="0"/>
              <a:t> </a:t>
            </a:r>
            <a:r>
              <a:rPr lang="en-US" dirty="0" err="1"/>
              <a:t>mehanizama</a:t>
            </a:r>
            <a:r>
              <a:rPr lang="en-US" dirty="0"/>
              <a:t> </a:t>
            </a:r>
            <a:r>
              <a:rPr lang="en-US" dirty="0" err="1"/>
              <a:t>odbrane</a:t>
            </a:r>
            <a:endParaRPr lang="sr-Latn-RS" dirty="0"/>
          </a:p>
          <a:p>
            <a:r>
              <a:rPr lang="en-US" dirty="0" err="1"/>
              <a:t>Vezuje</a:t>
            </a:r>
            <a:r>
              <a:rPr lang="sr-Latn-RS" dirty="0"/>
              <a:t> se</a:t>
            </a:r>
            <a:r>
              <a:rPr lang="en-US" dirty="0"/>
              <a:t> za </a:t>
            </a:r>
            <a:r>
              <a:rPr lang="en-US" dirty="0" err="1"/>
              <a:t>nemogućnost</a:t>
            </a:r>
            <a:r>
              <a:rPr lang="en-US" dirty="0"/>
              <a:t> </a:t>
            </a:r>
            <a:r>
              <a:rPr lang="en-US" dirty="0" err="1"/>
              <a:t>ega</a:t>
            </a:r>
            <a:r>
              <a:rPr lang="en-US" dirty="0"/>
              <a:t> da se </a:t>
            </a:r>
            <a:r>
              <a:rPr lang="en-US" dirty="0" err="1"/>
              <a:t>suoči</a:t>
            </a:r>
            <a:r>
              <a:rPr lang="en-US" dirty="0"/>
              <a:t> </a:t>
            </a:r>
            <a:r>
              <a:rPr lang="en-US" dirty="0" err="1"/>
              <a:t>sa</a:t>
            </a:r>
            <a:r>
              <a:rPr lang="en-US" dirty="0"/>
              <a:t> </a:t>
            </a:r>
            <a:r>
              <a:rPr lang="en-US" dirty="0" err="1"/>
              <a:t>unutrašnjim</a:t>
            </a:r>
            <a:r>
              <a:rPr lang="en-US" dirty="0"/>
              <a:t> </a:t>
            </a:r>
            <a:r>
              <a:rPr lang="en-US" dirty="0" err="1"/>
              <a:t>neprijatnim</a:t>
            </a:r>
            <a:r>
              <a:rPr lang="en-US" dirty="0"/>
              <a:t> </a:t>
            </a:r>
            <a:r>
              <a:rPr lang="en-US" dirty="0" err="1"/>
              <a:t>nagonskim</a:t>
            </a:r>
            <a:r>
              <a:rPr lang="en-US" dirty="0"/>
              <a:t> </a:t>
            </a:r>
            <a:r>
              <a:rPr lang="en-US" dirty="0" err="1"/>
              <a:t>impulsima</a:t>
            </a:r>
            <a:r>
              <a:rPr lang="en-US" dirty="0"/>
              <a:t> </a:t>
            </a:r>
            <a:r>
              <a:rPr lang="en-US" dirty="0" err="1"/>
              <a:t>ili</a:t>
            </a:r>
            <a:r>
              <a:rPr lang="en-US" dirty="0"/>
              <a:t> </a:t>
            </a:r>
            <a:r>
              <a:rPr lang="en-US" dirty="0" err="1"/>
              <a:t>nedozvoljenim</a:t>
            </a:r>
            <a:r>
              <a:rPr lang="en-US" dirty="0"/>
              <a:t> </a:t>
            </a:r>
            <a:r>
              <a:rPr lang="en-US" dirty="0" err="1"/>
              <a:t>afektima</a:t>
            </a:r>
            <a:endParaRPr lang="sr-Latn-RS" dirty="0"/>
          </a:p>
          <a:p>
            <a:r>
              <a:rPr lang="sr-Latn-RS" dirty="0"/>
              <a:t>P</a:t>
            </a:r>
            <a:r>
              <a:rPr lang="en-US" dirty="0" err="1"/>
              <a:t>redstavlja</a:t>
            </a:r>
            <a:r>
              <a:rPr lang="en-US" dirty="0"/>
              <a:t> </a:t>
            </a:r>
            <a:r>
              <a:rPr lang="en-US" dirty="0" err="1"/>
              <a:t>branu</a:t>
            </a:r>
            <a:r>
              <a:rPr lang="en-US" dirty="0"/>
              <a:t> </a:t>
            </a:r>
            <a:r>
              <a:rPr lang="en-US" dirty="0" err="1"/>
              <a:t>ega</a:t>
            </a:r>
            <a:r>
              <a:rPr lang="en-US" dirty="0"/>
              <a:t> </a:t>
            </a:r>
            <a:r>
              <a:rPr lang="en-US" dirty="0" err="1"/>
              <a:t>koja</a:t>
            </a:r>
            <a:r>
              <a:rPr lang="en-US" dirty="0"/>
              <a:t> </a:t>
            </a:r>
            <a:r>
              <a:rPr lang="en-US" dirty="0" err="1"/>
              <a:t>služi</a:t>
            </a:r>
            <a:r>
              <a:rPr lang="en-US" dirty="0"/>
              <a:t> tome da </a:t>
            </a:r>
            <a:r>
              <a:rPr lang="en-US" dirty="0" err="1"/>
              <a:t>nesvesni</a:t>
            </a:r>
            <a:r>
              <a:rPr lang="en-US" dirty="0"/>
              <a:t> </a:t>
            </a:r>
            <a:r>
              <a:rPr lang="en-US" dirty="0" err="1"/>
              <a:t>sadržaji</a:t>
            </a:r>
            <a:r>
              <a:rPr lang="en-US" dirty="0"/>
              <a:t> ne </a:t>
            </a:r>
            <a:r>
              <a:rPr lang="sr-Latn-RS" dirty="0"/>
              <a:t>dolaze </a:t>
            </a:r>
            <a:r>
              <a:rPr lang="en-US" dirty="0"/>
              <a:t>do </a:t>
            </a:r>
            <a:r>
              <a:rPr lang="en-US" dirty="0" err="1"/>
              <a:t>svesti</a:t>
            </a:r>
            <a:r>
              <a:rPr lang="en-US" dirty="0"/>
              <a:t> </a:t>
            </a:r>
            <a:r>
              <a:rPr lang="sr-Latn-RS" dirty="0"/>
              <a:t>i </a:t>
            </a:r>
            <a:r>
              <a:rPr lang="en-US" dirty="0" err="1"/>
              <a:t>podrazumeva</a:t>
            </a:r>
            <a:r>
              <a:rPr lang="en-US" dirty="0"/>
              <a:t> </a:t>
            </a:r>
            <a:r>
              <a:rPr lang="en-US" dirty="0" err="1"/>
              <a:t>stalno</a:t>
            </a:r>
            <a:r>
              <a:rPr lang="en-US" dirty="0"/>
              <a:t> </a:t>
            </a:r>
            <a:r>
              <a:rPr lang="en-US" dirty="0" err="1"/>
              <a:t>trošenje</a:t>
            </a:r>
            <a:r>
              <a:rPr lang="en-US" dirty="0"/>
              <a:t> </a:t>
            </a:r>
            <a:r>
              <a:rPr lang="en-US" dirty="0" err="1"/>
              <a:t>psihičke</a:t>
            </a:r>
            <a:r>
              <a:rPr lang="en-US" dirty="0"/>
              <a:t> </a:t>
            </a:r>
            <a:r>
              <a:rPr lang="en-US" dirty="0" err="1"/>
              <a:t>energije</a:t>
            </a:r>
            <a:endParaRPr lang="sr-Latn-RS" dirty="0"/>
          </a:p>
          <a:p>
            <a:r>
              <a:rPr lang="en-US" dirty="0"/>
              <a:t>U</a:t>
            </a:r>
            <a:r>
              <a:rPr lang="sr-Latn-RS" dirty="0"/>
              <a:t> odnosu na saznanje o ometenosti, koje su razlike između potiskivanja i poricanja?</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77D6-B023-4AFD-8D54-C3D2DB6C4318}"/>
              </a:ext>
            </a:extLst>
          </p:cNvPr>
          <p:cNvSpPr>
            <a:spLocks noGrp="1"/>
          </p:cNvSpPr>
          <p:nvPr>
            <p:ph type="title"/>
          </p:nvPr>
        </p:nvSpPr>
        <p:spPr/>
        <p:txBody>
          <a:bodyPr/>
          <a:lstStyle/>
          <a:p>
            <a:endParaRPr lang="sr-Latn-RS"/>
          </a:p>
        </p:txBody>
      </p:sp>
      <p:sp>
        <p:nvSpPr>
          <p:cNvPr id="3" name="Content Placeholder 2">
            <a:extLst>
              <a:ext uri="{FF2B5EF4-FFF2-40B4-BE49-F238E27FC236}">
                <a16:creationId xmlns:a16="http://schemas.microsoft.com/office/drawing/2014/main" id="{1FCE670A-B202-44BF-B19E-5214A55D4D22}"/>
              </a:ext>
            </a:extLst>
          </p:cNvPr>
          <p:cNvSpPr>
            <a:spLocks noGrp="1"/>
          </p:cNvSpPr>
          <p:nvPr>
            <p:ph idx="1"/>
          </p:nvPr>
        </p:nvSpPr>
        <p:spPr/>
        <p:txBody>
          <a:bodyPr/>
          <a:lstStyle/>
          <a:p>
            <a:r>
              <a:rPr lang="sr-Latn-RS" dirty="0"/>
              <a:t>Potiskivanje po</a:t>
            </a:r>
            <a:r>
              <a:rPr lang="en-US" dirty="0"/>
              <a:t>d</a:t>
            </a:r>
            <a:r>
              <a:rPr lang="sr-Latn-RS" dirty="0"/>
              <a:t>razumeva da roditelji uočavaju indikatore ometenosti, ali „ne veruju sebi“</a:t>
            </a:r>
            <a:r>
              <a:rPr lang="en-US" dirty="0"/>
              <a:t> </a:t>
            </a:r>
            <a:r>
              <a:rPr lang="en-US" dirty="0" err="1"/>
              <a:t>misle</a:t>
            </a:r>
            <a:r>
              <a:rPr lang="en-US" dirty="0"/>
              <a:t> da </a:t>
            </a:r>
            <a:r>
              <a:rPr lang="en-US" dirty="0" err="1"/>
              <a:t>preteruju</a:t>
            </a:r>
            <a:r>
              <a:rPr lang="en-US" dirty="0"/>
              <a:t> I </a:t>
            </a:r>
            <a:r>
              <a:rPr lang="en-US" dirty="0" err="1"/>
              <a:t>sve</a:t>
            </a:r>
            <a:r>
              <a:rPr lang="en-US" dirty="0"/>
              <a:t> </a:t>
            </a:r>
            <a:r>
              <a:rPr lang="sr-Latn-RS" dirty="0"/>
              <a:t>„vide crno“, minimaliziraju indikatore, generalno na razne načine „guraju pod tepih“ ono što ih uznemirava</a:t>
            </a:r>
          </a:p>
        </p:txBody>
      </p:sp>
    </p:spTree>
    <p:extLst>
      <p:ext uri="{BB962C8B-B14F-4D97-AF65-F5344CB8AC3E}">
        <p14:creationId xmlns:p14="http://schemas.microsoft.com/office/powerpoint/2010/main" val="2776495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Latn-RS"/>
              <a:t>Regresija</a:t>
            </a:r>
            <a:endParaRPr lang="en-US"/>
          </a:p>
        </p:txBody>
      </p:sp>
      <p:sp>
        <p:nvSpPr>
          <p:cNvPr id="3" name="Content Placeholder 2"/>
          <p:cNvSpPr>
            <a:spLocks noGrp="1"/>
          </p:cNvSpPr>
          <p:nvPr>
            <p:ph idx="1"/>
          </p:nvPr>
        </p:nvSpPr>
        <p:spPr>
          <a:xfrm>
            <a:off x="457200" y="990600"/>
            <a:ext cx="8229600" cy="5410200"/>
          </a:xfrm>
        </p:spPr>
        <p:txBody>
          <a:bodyPr>
            <a:normAutofit fontScale="77500" lnSpcReduction="20000"/>
          </a:bodyPr>
          <a:lstStyle/>
          <a:p>
            <a:r>
              <a:rPr lang="sr-Latn-RS" dirty="0"/>
              <a:t>I</a:t>
            </a:r>
            <a:r>
              <a:rPr lang="en-US" dirty="0" err="1"/>
              <a:t>spoljavanje</a:t>
            </a:r>
            <a:r>
              <a:rPr lang="en-US" dirty="0"/>
              <a:t> </a:t>
            </a:r>
            <a:r>
              <a:rPr lang="en-US" dirty="0" err="1"/>
              <a:t>ponašanja</a:t>
            </a:r>
            <a:r>
              <a:rPr lang="en-US" dirty="0"/>
              <a:t> </a:t>
            </a:r>
            <a:r>
              <a:rPr lang="en-US" dirty="0" err="1"/>
              <a:t>koje</a:t>
            </a:r>
            <a:r>
              <a:rPr lang="en-US" dirty="0"/>
              <a:t> </a:t>
            </a:r>
            <a:r>
              <a:rPr lang="en-US" dirty="0" err="1"/>
              <a:t>karakterišu</a:t>
            </a:r>
            <a:r>
              <a:rPr lang="en-US" dirty="0"/>
              <a:t> </a:t>
            </a:r>
            <a:r>
              <a:rPr lang="en-US" dirty="0" err="1"/>
              <a:t>ranije</a:t>
            </a:r>
            <a:r>
              <a:rPr lang="en-US" dirty="0"/>
              <a:t>, </a:t>
            </a:r>
            <a:r>
              <a:rPr lang="en-US" dirty="0" err="1"/>
              <a:t>prevaziđene</a:t>
            </a:r>
            <a:r>
              <a:rPr lang="en-US" dirty="0"/>
              <a:t> </a:t>
            </a:r>
            <a:r>
              <a:rPr lang="en-US" dirty="0" err="1"/>
              <a:t>razvojne</a:t>
            </a:r>
            <a:r>
              <a:rPr lang="en-US" dirty="0"/>
              <a:t> faze</a:t>
            </a:r>
            <a:endParaRPr lang="sr-Latn-RS" dirty="0"/>
          </a:p>
          <a:p>
            <a:r>
              <a:rPr lang="en-US" dirty="0" err="1"/>
              <a:t>deca</a:t>
            </a:r>
            <a:r>
              <a:rPr lang="en-US" dirty="0"/>
              <a:t> </a:t>
            </a:r>
            <a:r>
              <a:rPr lang="sr-Latn-RS" dirty="0"/>
              <a:t>je </a:t>
            </a:r>
            <a:r>
              <a:rPr lang="en-US" dirty="0" err="1"/>
              <a:t>koriste</a:t>
            </a:r>
            <a:r>
              <a:rPr lang="en-US" dirty="0"/>
              <a:t> da </a:t>
            </a:r>
            <a:r>
              <a:rPr lang="sr-Latn-RS" dirty="0"/>
              <a:t>bi </a:t>
            </a:r>
            <a:r>
              <a:rPr lang="en-US" dirty="0" err="1"/>
              <a:t>funkcioni</a:t>
            </a:r>
            <a:r>
              <a:rPr lang="sr-Latn-RS" dirty="0"/>
              <a:t>sala</a:t>
            </a:r>
            <a:r>
              <a:rPr lang="en-US" dirty="0"/>
              <a:t> po </a:t>
            </a:r>
            <a:r>
              <a:rPr lang="en-US" dirty="0" err="1"/>
              <a:t>principu</a:t>
            </a:r>
            <a:r>
              <a:rPr lang="en-US" dirty="0"/>
              <a:t> </a:t>
            </a:r>
            <a:r>
              <a:rPr lang="en-US" dirty="0" err="1"/>
              <a:t>zadovoljstva</a:t>
            </a:r>
            <a:r>
              <a:rPr lang="en-US" dirty="0"/>
              <a:t>, </a:t>
            </a:r>
            <a:r>
              <a:rPr lang="en-US" dirty="0" err="1"/>
              <a:t>onda</a:t>
            </a:r>
            <a:r>
              <a:rPr lang="en-US" dirty="0"/>
              <a:t> </a:t>
            </a:r>
            <a:r>
              <a:rPr lang="en-US" dirty="0" err="1"/>
              <a:t>kada</a:t>
            </a:r>
            <a:r>
              <a:rPr lang="en-US" dirty="0"/>
              <a:t> </a:t>
            </a:r>
            <a:r>
              <a:rPr lang="en-US" dirty="0" err="1"/>
              <a:t>im</a:t>
            </a:r>
            <a:r>
              <a:rPr lang="sr-Latn-RS" dirty="0"/>
              <a:t> se </a:t>
            </a:r>
            <a:r>
              <a:rPr lang="en-US" dirty="0" err="1"/>
              <a:t>nameć</a:t>
            </a:r>
            <a:r>
              <a:rPr lang="sr-Latn-RS" dirty="0"/>
              <a:t>u</a:t>
            </a:r>
            <a:r>
              <a:rPr lang="en-US" dirty="0"/>
              <a:t> </a:t>
            </a:r>
            <a:r>
              <a:rPr lang="en-US" dirty="0" err="1"/>
              <a:t>ograničenja</a:t>
            </a:r>
            <a:r>
              <a:rPr lang="en-US" dirty="0"/>
              <a:t> </a:t>
            </a:r>
            <a:r>
              <a:rPr lang="sr-Latn-RS" dirty="0"/>
              <a:t>(još uvek nema konflikta)</a:t>
            </a:r>
          </a:p>
          <a:p>
            <a:r>
              <a:rPr lang="en-US" dirty="0" err="1"/>
              <a:t>kod</a:t>
            </a:r>
            <a:r>
              <a:rPr lang="en-US" dirty="0"/>
              <a:t> </a:t>
            </a:r>
            <a:r>
              <a:rPr lang="en-US" dirty="0" err="1"/>
              <a:t>odraslih</a:t>
            </a:r>
            <a:r>
              <a:rPr lang="en-US" dirty="0"/>
              <a:t>, </a:t>
            </a:r>
            <a:r>
              <a:rPr lang="en-US" dirty="0" err="1"/>
              <a:t>onda</a:t>
            </a:r>
            <a:r>
              <a:rPr lang="en-US" dirty="0"/>
              <a:t> </a:t>
            </a:r>
            <a:r>
              <a:rPr lang="en-US" dirty="0" err="1"/>
              <a:t>kada</a:t>
            </a:r>
            <a:r>
              <a:rPr lang="en-US" dirty="0"/>
              <a:t> se u </a:t>
            </a:r>
            <a:r>
              <a:rPr lang="en-US" dirty="0" err="1"/>
              <a:t>dovoljnoj</a:t>
            </a:r>
            <a:r>
              <a:rPr lang="en-US" dirty="0"/>
              <a:t> meri ne </a:t>
            </a:r>
            <a:r>
              <a:rPr lang="en-US" dirty="0" err="1"/>
              <a:t>koriste</a:t>
            </a:r>
            <a:r>
              <a:rPr lang="en-US" dirty="0"/>
              <a:t> </a:t>
            </a:r>
            <a:r>
              <a:rPr lang="en-US" dirty="0" err="1"/>
              <a:t>kognitivne</a:t>
            </a:r>
            <a:r>
              <a:rPr lang="en-US" dirty="0"/>
              <a:t> </a:t>
            </a:r>
            <a:r>
              <a:rPr lang="en-US" dirty="0" err="1"/>
              <a:t>sposobnosti</a:t>
            </a:r>
            <a:r>
              <a:rPr lang="en-US" dirty="0"/>
              <a:t> (</a:t>
            </a:r>
            <a:r>
              <a:rPr lang="en-US" dirty="0" err="1"/>
              <a:t>kako</a:t>
            </a:r>
            <a:r>
              <a:rPr lang="en-US" dirty="0"/>
              <a:t> bi se </a:t>
            </a:r>
            <a:r>
              <a:rPr lang="en-US" dirty="0" err="1"/>
              <a:t>izbegao</a:t>
            </a:r>
            <a:r>
              <a:rPr lang="en-US" dirty="0"/>
              <a:t> </a:t>
            </a:r>
            <a:r>
              <a:rPr lang="en-US" dirty="0" err="1"/>
              <a:t>npr</a:t>
            </a:r>
            <a:r>
              <a:rPr lang="en-US" dirty="0"/>
              <a:t>. </a:t>
            </a:r>
            <a:r>
              <a:rPr lang="en-US" dirty="0" err="1"/>
              <a:t>neprijatan</a:t>
            </a:r>
            <a:r>
              <a:rPr lang="en-US" dirty="0"/>
              <a:t> </a:t>
            </a:r>
            <a:r>
              <a:rPr lang="en-US" dirty="0" err="1"/>
              <a:t>uvid</a:t>
            </a:r>
            <a:r>
              <a:rPr lang="en-US" dirty="0"/>
              <a:t>) </a:t>
            </a:r>
            <a:r>
              <a:rPr lang="en-US" dirty="0" err="1"/>
              <a:t>već</a:t>
            </a:r>
            <a:r>
              <a:rPr lang="en-US" dirty="0"/>
              <a:t> se </a:t>
            </a:r>
            <a:r>
              <a:rPr lang="en-US" dirty="0" err="1"/>
              <a:t>ispoljavaju</a:t>
            </a:r>
            <a:r>
              <a:rPr lang="en-US" dirty="0"/>
              <a:t> </a:t>
            </a:r>
            <a:r>
              <a:rPr lang="en-US" dirty="0" err="1"/>
              <a:t>iracionalni</a:t>
            </a:r>
            <a:r>
              <a:rPr lang="en-US" dirty="0"/>
              <a:t> </a:t>
            </a:r>
            <a:r>
              <a:rPr lang="en-US" dirty="0" err="1"/>
              <a:t>emocionalni</a:t>
            </a:r>
            <a:r>
              <a:rPr lang="en-US" dirty="0"/>
              <a:t> </a:t>
            </a:r>
            <a:r>
              <a:rPr lang="en-US" dirty="0" err="1"/>
              <a:t>odgovori</a:t>
            </a:r>
            <a:r>
              <a:rPr lang="en-US" dirty="0"/>
              <a:t> koji </a:t>
            </a:r>
            <a:r>
              <a:rPr lang="en-US" dirty="0" err="1"/>
              <a:t>liče</a:t>
            </a:r>
            <a:r>
              <a:rPr lang="en-US" dirty="0"/>
              <a:t> </a:t>
            </a:r>
            <a:r>
              <a:rPr lang="en-US" dirty="0" err="1"/>
              <a:t>na</a:t>
            </a:r>
            <a:r>
              <a:rPr lang="en-US" dirty="0"/>
              <a:t> </a:t>
            </a:r>
            <a:r>
              <a:rPr lang="en-US" dirty="0" err="1"/>
              <a:t>adolescentno</a:t>
            </a:r>
            <a:r>
              <a:rPr lang="en-US" dirty="0"/>
              <a:t> </a:t>
            </a:r>
            <a:r>
              <a:rPr lang="en-US" dirty="0" err="1"/>
              <a:t>ili</a:t>
            </a:r>
            <a:r>
              <a:rPr lang="en-US" dirty="0"/>
              <a:t> </a:t>
            </a:r>
            <a:r>
              <a:rPr lang="en-US" dirty="0" err="1"/>
              <a:t>čak</a:t>
            </a:r>
            <a:r>
              <a:rPr lang="en-US" dirty="0"/>
              <a:t> </a:t>
            </a:r>
            <a:r>
              <a:rPr lang="en-US" dirty="0" err="1"/>
              <a:t>dečje</a:t>
            </a:r>
            <a:r>
              <a:rPr lang="en-US" dirty="0"/>
              <a:t> (</a:t>
            </a:r>
            <a:r>
              <a:rPr lang="en-US" dirty="0" err="1"/>
              <a:t>npr</a:t>
            </a:r>
            <a:r>
              <a:rPr lang="en-US" dirty="0"/>
              <a:t>. </a:t>
            </a:r>
            <a:r>
              <a:rPr lang="en-US" dirty="0" err="1"/>
              <a:t>inat</a:t>
            </a:r>
            <a:r>
              <a:rPr lang="en-US" dirty="0"/>
              <a:t>, </a:t>
            </a:r>
            <a:r>
              <a:rPr lang="en-US" dirty="0" err="1"/>
              <a:t>prkos</a:t>
            </a:r>
            <a:r>
              <a:rPr lang="en-US" dirty="0"/>
              <a:t>).</a:t>
            </a:r>
            <a:endParaRPr lang="sr-Latn-RS" dirty="0"/>
          </a:p>
          <a:p>
            <a:pPr>
              <a:buNone/>
            </a:pPr>
            <a:r>
              <a:rPr lang="en-US" dirty="0"/>
              <a:t> </a:t>
            </a:r>
          </a:p>
          <a:p>
            <a:r>
              <a:rPr lang="sr-Latn-RS" dirty="0"/>
              <a:t>P</a:t>
            </a:r>
            <a:r>
              <a:rPr lang="en-US" dirty="0"/>
              <a:t>o </a:t>
            </a:r>
            <a:r>
              <a:rPr lang="en-US" dirty="0" err="1"/>
              <a:t>pravilu</a:t>
            </a:r>
            <a:r>
              <a:rPr lang="en-US" dirty="0"/>
              <a:t> </a:t>
            </a:r>
            <a:r>
              <a:rPr lang="sr-Latn-RS" dirty="0"/>
              <a:t>se </a:t>
            </a:r>
            <a:r>
              <a:rPr lang="en-US" dirty="0" err="1"/>
              <a:t>javlja</a:t>
            </a:r>
            <a:r>
              <a:rPr lang="en-US" dirty="0"/>
              <a:t> </a:t>
            </a:r>
            <a:r>
              <a:rPr lang="en-US" dirty="0" err="1"/>
              <a:t>kao</a:t>
            </a:r>
            <a:r>
              <a:rPr lang="en-US" dirty="0"/>
              <a:t> </a:t>
            </a:r>
            <a:r>
              <a:rPr lang="en-US" dirty="0" err="1"/>
              <a:t>reakcija</a:t>
            </a:r>
            <a:r>
              <a:rPr lang="en-US" dirty="0"/>
              <a:t> </a:t>
            </a:r>
            <a:r>
              <a:rPr lang="en-US" dirty="0" err="1"/>
              <a:t>na</a:t>
            </a:r>
            <a:r>
              <a:rPr lang="en-US" dirty="0"/>
              <a:t> </a:t>
            </a:r>
            <a:r>
              <a:rPr lang="en-US" b="1" dirty="0" err="1"/>
              <a:t>gubitak</a:t>
            </a:r>
            <a:r>
              <a:rPr lang="en-US" b="1" dirty="0"/>
              <a:t> </a:t>
            </a:r>
            <a:r>
              <a:rPr lang="en-US" b="1" dirty="0" err="1"/>
              <a:t>telesne</a:t>
            </a:r>
            <a:r>
              <a:rPr lang="en-US" b="1" dirty="0"/>
              <a:t> </a:t>
            </a:r>
            <a:r>
              <a:rPr lang="en-US" b="1" dirty="0" err="1"/>
              <a:t>funksije</a:t>
            </a:r>
            <a:endParaRPr lang="sr-Latn-RS" b="1" dirty="0"/>
          </a:p>
          <a:p>
            <a:r>
              <a:rPr lang="en-US" dirty="0" err="1"/>
              <a:t>Kasnije</a:t>
            </a:r>
            <a:r>
              <a:rPr lang="en-US" dirty="0"/>
              <a:t>, </a:t>
            </a:r>
            <a:r>
              <a:rPr lang="en-US" dirty="0" err="1"/>
              <a:t>čak</a:t>
            </a:r>
            <a:r>
              <a:rPr lang="en-US" dirty="0"/>
              <a:t> </a:t>
            </a:r>
            <a:r>
              <a:rPr lang="en-US" dirty="0" err="1"/>
              <a:t>i</a:t>
            </a:r>
            <a:r>
              <a:rPr lang="en-US" dirty="0"/>
              <a:t> </a:t>
            </a:r>
            <a:r>
              <a:rPr lang="en-US" dirty="0" err="1"/>
              <a:t>kod</a:t>
            </a:r>
            <a:r>
              <a:rPr lang="en-US" dirty="0"/>
              <a:t> dobro </a:t>
            </a:r>
            <a:r>
              <a:rPr lang="en-US" dirty="0" err="1"/>
              <a:t>adaptiranih</a:t>
            </a:r>
            <a:r>
              <a:rPr lang="en-US" dirty="0"/>
              <a:t> </a:t>
            </a:r>
            <a:r>
              <a:rPr lang="en-US" dirty="0" err="1"/>
              <a:t>osoba</a:t>
            </a:r>
            <a:r>
              <a:rPr lang="en-US" dirty="0"/>
              <a:t> </a:t>
            </a:r>
            <a:r>
              <a:rPr lang="en-US" dirty="0" err="1"/>
              <a:t>sa</a:t>
            </a:r>
            <a:r>
              <a:rPr lang="en-US" dirty="0"/>
              <a:t> </a:t>
            </a:r>
            <a:r>
              <a:rPr lang="en-US" dirty="0" err="1"/>
              <a:t>ometenošću</a:t>
            </a:r>
            <a:r>
              <a:rPr lang="en-US" dirty="0"/>
              <a:t> </a:t>
            </a:r>
            <a:r>
              <a:rPr lang="en-US" dirty="0" err="1"/>
              <a:t>može</a:t>
            </a:r>
            <a:r>
              <a:rPr lang="en-US" dirty="0"/>
              <a:t> </a:t>
            </a:r>
            <a:r>
              <a:rPr lang="en-US" dirty="0" err="1"/>
              <a:t>biti</a:t>
            </a:r>
            <a:r>
              <a:rPr lang="en-US" dirty="0"/>
              <a:t> </a:t>
            </a:r>
            <a:r>
              <a:rPr lang="en-US" dirty="0" err="1"/>
              <a:t>isprovocirana</a:t>
            </a:r>
            <a:r>
              <a:rPr lang="en-US" dirty="0"/>
              <a:t> </a:t>
            </a:r>
            <a:r>
              <a:rPr lang="en-US" dirty="0" err="1"/>
              <a:t>frustracijom</a:t>
            </a:r>
            <a:r>
              <a:rPr lang="en-US" dirty="0"/>
              <a:t> </a:t>
            </a:r>
            <a:r>
              <a:rPr lang="en-US" dirty="0" err="1"/>
              <a:t>njihovih</a:t>
            </a:r>
            <a:r>
              <a:rPr lang="en-US" dirty="0"/>
              <a:t> </a:t>
            </a:r>
            <a:r>
              <a:rPr lang="en-US" dirty="0" err="1"/>
              <a:t>potreba</a:t>
            </a:r>
            <a:r>
              <a:rPr lang="en-US" dirty="0"/>
              <a:t> </a:t>
            </a:r>
            <a:r>
              <a:rPr lang="en-US" dirty="0" err="1"/>
              <a:t>tj</a:t>
            </a:r>
            <a:r>
              <a:rPr lang="en-US" dirty="0"/>
              <a:t>. </a:t>
            </a:r>
            <a:r>
              <a:rPr lang="en-US" dirty="0" err="1"/>
              <a:t>nepostojanjem</a:t>
            </a:r>
            <a:r>
              <a:rPr lang="en-US" dirty="0"/>
              <a:t> </a:t>
            </a:r>
            <a:r>
              <a:rPr lang="en-US" dirty="0" err="1"/>
              <a:t>alternativnih</a:t>
            </a:r>
            <a:r>
              <a:rPr lang="en-US" dirty="0"/>
              <a:t> </a:t>
            </a:r>
            <a:r>
              <a:rPr lang="en-US" dirty="0" err="1"/>
              <a:t>puteva</a:t>
            </a:r>
            <a:r>
              <a:rPr lang="en-US" dirty="0"/>
              <a:t> za </a:t>
            </a:r>
            <a:r>
              <a:rPr lang="en-US" dirty="0" err="1"/>
              <a:t>zadovoljavanje</a:t>
            </a:r>
            <a:r>
              <a:rPr lang="en-US" dirty="0"/>
              <a:t> </a:t>
            </a:r>
            <a:r>
              <a:rPr lang="en-US" dirty="0" err="1"/>
              <a:t>potreba</a:t>
            </a:r>
            <a:r>
              <a:rPr lang="en-US" dirty="0"/>
              <a:t>.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a:p>
        </p:txBody>
      </p:sp>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sr-Latn-CS" dirty="0"/>
              <a:t>Kod dece sa ometenošću česta su regresivna ponašanja (zacenjivanje,valjanje po podu, nekontrolisano uzimanje hrane ili slatkiša i sl.) i funkcionisanje po principu zadovoljstva. </a:t>
            </a:r>
          </a:p>
          <a:p>
            <a:r>
              <a:rPr lang="sr-Latn-CS" dirty="0"/>
              <a:t>Teškoće u prihvatanju principa realnosti, odnosno mogućnost odlaganja zadovoljstva mogu biti u vezi sa </a:t>
            </a:r>
            <a:r>
              <a:rPr lang="sr-Latn-CS" b="1" dirty="0"/>
              <a:t>smanjenim intelektualnim sposobnostima </a:t>
            </a:r>
            <a:r>
              <a:rPr lang="sr-Latn-CS" dirty="0"/>
              <a:t>koje onemogućavaju sticanje uvida u neadekvatnost regresivnog ponašanja, što vodi tome da je samodisciplina smanjena. Regresivna ponašanja se mogu javljati i kao reakcije na rehabilitacijske mere koje teže prevazilaženju principa zadovoljstva.</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49205-7D8C-468F-B113-586345DF132F}"/>
              </a:ext>
            </a:extLst>
          </p:cNvPr>
          <p:cNvSpPr>
            <a:spLocks noGrp="1"/>
          </p:cNvSpPr>
          <p:nvPr>
            <p:ph type="title"/>
          </p:nvPr>
        </p:nvSpPr>
        <p:spPr>
          <a:xfrm>
            <a:off x="457200" y="274638"/>
            <a:ext cx="8229600" cy="944562"/>
          </a:xfrm>
        </p:spPr>
        <p:txBody>
          <a:bodyPr/>
          <a:lstStyle/>
          <a:p>
            <a:r>
              <a:rPr lang="sr-Latn-RS" dirty="0"/>
              <a:t>Regresija kod roditelja</a:t>
            </a:r>
          </a:p>
        </p:txBody>
      </p:sp>
      <p:sp>
        <p:nvSpPr>
          <p:cNvPr id="3" name="Content Placeholder 2">
            <a:extLst>
              <a:ext uri="{FF2B5EF4-FFF2-40B4-BE49-F238E27FC236}">
                <a16:creationId xmlns:a16="http://schemas.microsoft.com/office/drawing/2014/main" id="{76E00447-5975-45C5-9616-DF9C1044BB85}"/>
              </a:ext>
            </a:extLst>
          </p:cNvPr>
          <p:cNvSpPr>
            <a:spLocks noGrp="1"/>
          </p:cNvSpPr>
          <p:nvPr>
            <p:ph idx="1"/>
          </p:nvPr>
        </p:nvSpPr>
        <p:spPr>
          <a:xfrm>
            <a:off x="457200" y="1447800"/>
            <a:ext cx="8229600" cy="4678363"/>
          </a:xfrm>
        </p:spPr>
        <p:txBody>
          <a:bodyPr/>
          <a:lstStyle/>
          <a:p>
            <a:r>
              <a:rPr lang="sr-Latn-RS" dirty="0"/>
              <a:t>Podrazumeva da roditelji nesvesno „klize“ ka nezrelijim oblicima ponašanja kako bi izbegli suočavanje sa realnošću ili intrapsihičkim tenizjama koja su nepodnošljiva</a:t>
            </a:r>
          </a:p>
          <a:p>
            <a:r>
              <a:rPr lang="sr-Latn-RS" dirty="0"/>
              <a:t>Indikatori- npr. bežanje u spavanje, prejedanje slatkišima, infantilna tumačenja situacije „zašto se to baš meni desilo“…</a:t>
            </a:r>
          </a:p>
          <a:p>
            <a:endParaRPr lang="sr-Latn-RS" dirty="0"/>
          </a:p>
        </p:txBody>
      </p:sp>
    </p:spTree>
    <p:extLst>
      <p:ext uri="{BB962C8B-B14F-4D97-AF65-F5344CB8AC3E}">
        <p14:creationId xmlns:p14="http://schemas.microsoft.com/office/powerpoint/2010/main" val="2336048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sr-Latn-RS"/>
              <a:t>Reaktivna formacija</a:t>
            </a:r>
            <a:endParaRPr lang="en-US"/>
          </a:p>
        </p:txBody>
      </p:sp>
      <p:sp>
        <p:nvSpPr>
          <p:cNvPr id="3" name="Content Placeholder 2"/>
          <p:cNvSpPr>
            <a:spLocks noGrp="1"/>
          </p:cNvSpPr>
          <p:nvPr>
            <p:ph idx="1"/>
          </p:nvPr>
        </p:nvSpPr>
        <p:spPr>
          <a:xfrm>
            <a:off x="457200" y="914400"/>
            <a:ext cx="8229600" cy="5211763"/>
          </a:xfrm>
        </p:spPr>
        <p:txBody>
          <a:bodyPr>
            <a:normAutofit/>
          </a:bodyPr>
          <a:lstStyle/>
          <a:p>
            <a:r>
              <a:rPr lang="sr-Latn-RS" dirty="0"/>
              <a:t>P</a:t>
            </a:r>
            <a:r>
              <a:rPr lang="en-US" dirty="0" err="1"/>
              <a:t>odrazumeva</a:t>
            </a:r>
            <a:r>
              <a:rPr lang="en-US" dirty="0"/>
              <a:t> </a:t>
            </a:r>
            <a:r>
              <a:rPr lang="en-US" dirty="0" err="1"/>
              <a:t>izražavanje</a:t>
            </a:r>
            <a:r>
              <a:rPr lang="en-US" dirty="0"/>
              <a:t> </a:t>
            </a:r>
            <a:r>
              <a:rPr lang="en-US" dirty="0" err="1"/>
              <a:t>osećanja</a:t>
            </a:r>
            <a:r>
              <a:rPr lang="en-US" dirty="0"/>
              <a:t> </a:t>
            </a:r>
            <a:r>
              <a:rPr lang="en-US" dirty="0" err="1"/>
              <a:t>suprotnih</a:t>
            </a:r>
            <a:r>
              <a:rPr lang="en-US" dirty="0"/>
              <a:t> od </a:t>
            </a:r>
            <a:r>
              <a:rPr lang="en-US" dirty="0" err="1"/>
              <a:t>onih</a:t>
            </a:r>
            <a:r>
              <a:rPr lang="en-US" dirty="0"/>
              <a:t> </a:t>
            </a:r>
            <a:r>
              <a:rPr lang="en-US" dirty="0" err="1"/>
              <a:t>autentičnih</a:t>
            </a:r>
            <a:r>
              <a:rPr lang="en-US" dirty="0"/>
              <a:t> </a:t>
            </a:r>
            <a:r>
              <a:rPr lang="en-US" dirty="0" err="1"/>
              <a:t>koja</a:t>
            </a:r>
            <a:r>
              <a:rPr lang="en-US" dirty="0"/>
              <a:t> </a:t>
            </a:r>
            <a:r>
              <a:rPr lang="en-US" dirty="0" err="1"/>
              <a:t>ostaju</a:t>
            </a:r>
            <a:r>
              <a:rPr lang="en-US" dirty="0"/>
              <a:t> u </a:t>
            </a:r>
            <a:r>
              <a:rPr lang="en-US" dirty="0" err="1"/>
              <a:t>nesvesnom</a:t>
            </a:r>
            <a:endParaRPr lang="sr-Latn-RS" dirty="0"/>
          </a:p>
          <a:p>
            <a:r>
              <a:rPr lang="en-US" dirty="0" err="1"/>
              <a:t>Obično</a:t>
            </a:r>
            <a:r>
              <a:rPr lang="en-US" dirty="0"/>
              <a:t> je </a:t>
            </a:r>
            <a:r>
              <a:rPr lang="en-US" dirty="0" err="1"/>
              <a:t>vidljiv</a:t>
            </a:r>
            <a:r>
              <a:rPr lang="en-US" dirty="0"/>
              <a:t> u </a:t>
            </a:r>
            <a:r>
              <a:rPr lang="en-US" dirty="0" err="1"/>
              <a:t>upadljivom</a:t>
            </a:r>
            <a:r>
              <a:rPr lang="en-US" dirty="0"/>
              <a:t>, </a:t>
            </a:r>
            <a:r>
              <a:rPr lang="en-US" dirty="0" err="1"/>
              <a:t>preteranom</a:t>
            </a:r>
            <a:r>
              <a:rPr lang="en-US" dirty="0"/>
              <a:t> </a:t>
            </a:r>
            <a:r>
              <a:rPr lang="en-US" dirty="0" err="1"/>
              <a:t>i</a:t>
            </a:r>
            <a:r>
              <a:rPr lang="en-US" dirty="0"/>
              <a:t> </a:t>
            </a:r>
            <a:r>
              <a:rPr lang="en-US" dirty="0" err="1"/>
              <a:t>upornom</a:t>
            </a:r>
            <a:r>
              <a:rPr lang="en-US" dirty="0"/>
              <a:t> </a:t>
            </a:r>
            <a:r>
              <a:rPr lang="en-US" dirty="0" err="1"/>
              <a:t>ispoljavanju</a:t>
            </a:r>
            <a:r>
              <a:rPr lang="en-US" dirty="0"/>
              <a:t> </a:t>
            </a:r>
            <a:r>
              <a:rPr lang="en-US" dirty="0" err="1"/>
              <a:t>nekih</a:t>
            </a:r>
            <a:r>
              <a:rPr lang="en-US" dirty="0"/>
              <a:t> </a:t>
            </a:r>
            <a:r>
              <a:rPr lang="en-US" dirty="0" err="1"/>
              <a:t>tendencija</a:t>
            </a:r>
            <a:r>
              <a:rPr lang="sr-Latn-RS" dirty="0"/>
              <a:t>/ponašanja</a:t>
            </a:r>
            <a:r>
              <a:rPr lang="en-US" dirty="0"/>
              <a:t> </a:t>
            </a:r>
            <a:r>
              <a:rPr lang="en-US" dirty="0" err="1"/>
              <a:t>koj</a:t>
            </a:r>
            <a:r>
              <a:rPr lang="sr-Latn-RS" dirty="0"/>
              <a:t>a</a:t>
            </a:r>
            <a:r>
              <a:rPr lang="en-US" dirty="0"/>
              <a:t> </a:t>
            </a:r>
            <a:r>
              <a:rPr lang="en-US" dirty="0" err="1"/>
              <a:t>su</a:t>
            </a:r>
            <a:r>
              <a:rPr lang="en-US" dirty="0"/>
              <a:t> </a:t>
            </a:r>
            <a:r>
              <a:rPr lang="sr-Latn-RS" dirty="0"/>
              <a:t>pozitivna</a:t>
            </a:r>
          </a:p>
          <a:p>
            <a:r>
              <a:rPr lang="sr-Latn-RS" dirty="0"/>
              <a:t>U</a:t>
            </a:r>
            <a:r>
              <a:rPr lang="en-US" dirty="0"/>
              <a:t> </a:t>
            </a:r>
            <a:r>
              <a:rPr lang="en-US" dirty="0" err="1"/>
              <a:t>svojoj</a:t>
            </a:r>
            <a:r>
              <a:rPr lang="en-US" dirty="0"/>
              <a:t> </a:t>
            </a:r>
            <a:r>
              <a:rPr lang="en-US" dirty="0" err="1"/>
              <a:t>osnovi</a:t>
            </a:r>
            <a:r>
              <a:rPr lang="en-US" dirty="0"/>
              <a:t> </a:t>
            </a:r>
            <a:r>
              <a:rPr lang="en-US" dirty="0" err="1"/>
              <a:t>ima</a:t>
            </a:r>
            <a:r>
              <a:rPr lang="en-US" dirty="0"/>
              <a:t> </a:t>
            </a:r>
            <a:r>
              <a:rPr lang="en-US" dirty="0" err="1"/>
              <a:t>potiskivanje</a:t>
            </a:r>
            <a:r>
              <a:rPr lang="en-US" dirty="0"/>
              <a:t>, </a:t>
            </a:r>
            <a:r>
              <a:rPr lang="en-US" dirty="0" err="1"/>
              <a:t>ali</a:t>
            </a:r>
            <a:r>
              <a:rPr lang="en-US" dirty="0"/>
              <a:t> </a:t>
            </a:r>
            <a:r>
              <a:rPr lang="en-US" dirty="0" err="1"/>
              <a:t>podrazumeva</a:t>
            </a:r>
            <a:r>
              <a:rPr lang="en-US" dirty="0"/>
              <a:t> </a:t>
            </a:r>
            <a:r>
              <a:rPr lang="en-US" dirty="0" err="1"/>
              <a:t>još</a:t>
            </a:r>
            <a:r>
              <a:rPr lang="en-US" dirty="0"/>
              <a:t> </a:t>
            </a:r>
            <a:r>
              <a:rPr lang="en-US" dirty="0" err="1"/>
              <a:t>izrazitije</a:t>
            </a:r>
            <a:r>
              <a:rPr lang="en-US" dirty="0"/>
              <a:t> </a:t>
            </a:r>
            <a:r>
              <a:rPr lang="en-US" dirty="0" err="1"/>
              <a:t>korišćenje</a:t>
            </a:r>
            <a:r>
              <a:rPr lang="en-US" dirty="0"/>
              <a:t> </a:t>
            </a:r>
            <a:r>
              <a:rPr lang="en-US" dirty="0" err="1"/>
              <a:t>psihičke</a:t>
            </a:r>
            <a:r>
              <a:rPr lang="en-US" dirty="0"/>
              <a:t> </a:t>
            </a:r>
            <a:r>
              <a:rPr lang="en-US" dirty="0" err="1"/>
              <a:t>energije</a:t>
            </a:r>
            <a:r>
              <a:rPr lang="en-US" dirty="0"/>
              <a:t> </a:t>
            </a:r>
            <a:r>
              <a:rPr lang="en-US" dirty="0" err="1"/>
              <a:t>koja</a:t>
            </a:r>
            <a:r>
              <a:rPr lang="en-US" dirty="0"/>
              <a:t> mora </a:t>
            </a:r>
            <a:r>
              <a:rPr lang="en-US" dirty="0" err="1"/>
              <a:t>autentične</a:t>
            </a:r>
            <a:r>
              <a:rPr lang="en-US" dirty="0"/>
              <a:t> </a:t>
            </a:r>
            <a:r>
              <a:rPr lang="en-US" dirty="0" err="1"/>
              <a:t>sadržaje</a:t>
            </a:r>
            <a:r>
              <a:rPr lang="en-US" dirty="0"/>
              <a:t> da </a:t>
            </a:r>
            <a:r>
              <a:rPr lang="en-US" dirty="0" err="1"/>
              <a:t>transformiše</a:t>
            </a:r>
            <a:r>
              <a:rPr lang="en-US" dirty="0"/>
              <a:t> u </a:t>
            </a:r>
            <a:r>
              <a:rPr lang="en-US" dirty="0" err="1"/>
              <a:t>suprotnost</a:t>
            </a:r>
            <a:r>
              <a:rPr lang="en-US" dirty="0"/>
              <a:t> </a:t>
            </a:r>
            <a:endParaRPr lang="sr-Latn-R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944562"/>
          </a:xfrm>
        </p:spPr>
        <p:txBody>
          <a:bodyPr>
            <a:normAutofit/>
          </a:bodyPr>
          <a:lstStyle/>
          <a:p>
            <a:endParaRPr lang="en-US"/>
          </a:p>
        </p:txBody>
      </p:sp>
      <p:sp>
        <p:nvSpPr>
          <p:cNvPr id="3" name="Content Placeholder 2"/>
          <p:cNvSpPr>
            <a:spLocks noGrp="1"/>
          </p:cNvSpPr>
          <p:nvPr>
            <p:ph idx="1"/>
          </p:nvPr>
        </p:nvSpPr>
        <p:spPr>
          <a:xfrm>
            <a:off x="457200" y="1447800"/>
            <a:ext cx="8229600" cy="4678363"/>
          </a:xfrm>
        </p:spPr>
        <p:txBody>
          <a:bodyPr/>
          <a:lstStyle/>
          <a:p>
            <a:pPr>
              <a:buNone/>
            </a:pPr>
            <a:r>
              <a:rPr lang="sr-Latn-RS" sz="3600" dirty="0"/>
              <a:t>    Zašto je smisleno pretpostaviti delovanje m.o. kod (dece) adolescenata i odraslih sa ometenošću i roditelja dece sa ometenošću?</a:t>
            </a: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a:p>
        </p:txBody>
      </p:sp>
      <p:sp>
        <p:nvSpPr>
          <p:cNvPr id="3" name="Content Placeholder 2"/>
          <p:cNvSpPr>
            <a:spLocks noGrp="1"/>
          </p:cNvSpPr>
          <p:nvPr>
            <p:ph idx="1"/>
          </p:nvPr>
        </p:nvSpPr>
        <p:spPr>
          <a:xfrm>
            <a:off x="457200" y="381000"/>
            <a:ext cx="8229600" cy="5745163"/>
          </a:xfrm>
        </p:spPr>
        <p:txBody>
          <a:bodyPr>
            <a:normAutofit/>
          </a:bodyPr>
          <a:lstStyle/>
          <a:p>
            <a:r>
              <a:rPr lang="en-US"/>
              <a:t>Decu sa </a:t>
            </a:r>
            <a:r>
              <a:rPr lang="sr-Latn-RS"/>
              <a:t>ometenošću </a:t>
            </a:r>
            <a:r>
              <a:rPr lang="en-US"/>
              <a:t>odlikuje specifično dejstvo većeg broja faktora: nepovoljnih bioloških faktora ( npr. organski izazvan gubitak sluha), psiholoških (npr. emocionalna vulnerabilnost, preterana psihofizička aktivnost ili pasivnost, slab Self koncept), sredinskih faktora (uslovi porodičnog okruženja, institucionalizacija). Dejstvo ovih faktora, pojedinačnih ili udruženih tokom razvoja, dovodi do određenih specifičnosti u psihološkom funkcionisanju.</a:t>
            </a:r>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a:p>
        </p:txBody>
      </p:sp>
      <p:sp>
        <p:nvSpPr>
          <p:cNvPr id="3" name="Content Placeholder 2"/>
          <p:cNvSpPr>
            <a:spLocks noGrp="1"/>
          </p:cNvSpPr>
          <p:nvPr>
            <p:ph idx="1"/>
          </p:nvPr>
        </p:nvSpPr>
        <p:spPr>
          <a:xfrm>
            <a:off x="457200" y="457200"/>
            <a:ext cx="8229600" cy="5668963"/>
          </a:xfrm>
        </p:spPr>
        <p:txBody>
          <a:bodyPr>
            <a:normAutofit fontScale="92500" lnSpcReduction="20000"/>
          </a:bodyPr>
          <a:lstStyle/>
          <a:p>
            <a:pPr algn="ctr">
              <a:buNone/>
            </a:pPr>
            <a:r>
              <a:rPr lang="en-US"/>
              <a:t>P</a:t>
            </a:r>
            <a:r>
              <a:rPr lang="sr-Latn-RS"/>
              <a:t>oreklo koncepta mehanizama odbrane</a:t>
            </a:r>
          </a:p>
          <a:p>
            <a:pPr algn="ctr">
              <a:buNone/>
            </a:pPr>
            <a:r>
              <a:rPr lang="en-US" b="1"/>
              <a:t>Učenje Sigmunda Frojda</a:t>
            </a:r>
            <a:endParaRPr lang="sr-Latn-RS" b="1"/>
          </a:p>
          <a:p>
            <a:r>
              <a:rPr lang="en-US"/>
              <a:t>Odbrane, mehanizmi odbrane, odnosno</a:t>
            </a:r>
            <a:r>
              <a:rPr lang="sr-Latn-RS"/>
              <a:t> </a:t>
            </a:r>
            <a:r>
              <a:rPr lang="en-US"/>
              <a:t>odbrane ega, predstavljaju strategije koje egu pomažu da prevaziđe postojanje konflikta između instanci ličnosti</a:t>
            </a:r>
            <a:endParaRPr lang="sr-Latn-RS"/>
          </a:p>
          <a:p>
            <a:r>
              <a:rPr lang="sr-Latn-RS"/>
              <a:t>S</a:t>
            </a:r>
            <a:r>
              <a:rPr lang="en-US"/>
              <a:t>truktur</a:t>
            </a:r>
            <a:r>
              <a:rPr lang="sr-Latn-RS"/>
              <a:t>a</a:t>
            </a:r>
            <a:r>
              <a:rPr lang="en-US"/>
              <a:t> ličnosti: </a:t>
            </a:r>
            <a:r>
              <a:rPr lang="en-US" i="1"/>
              <a:t>id  (</a:t>
            </a:r>
            <a:r>
              <a:rPr lang="en-US"/>
              <a:t>koji je riznica nesvesnog i funkcioniše po principu zadovoljstva), </a:t>
            </a:r>
            <a:r>
              <a:rPr lang="en-US" i="1"/>
              <a:t>ego</a:t>
            </a:r>
            <a:r>
              <a:rPr lang="en-US"/>
              <a:t> (koji balansira između ostale dve istance i pronalazi optimalni nivo psihološkog funkcionisanja kroz princip realnosti) i </a:t>
            </a:r>
            <a:r>
              <a:rPr lang="en-US" i="1"/>
              <a:t>super ego (</a:t>
            </a:r>
            <a:r>
              <a:rPr lang="en-US"/>
              <a:t> koji predstavlja savest i relativno rigidni je reprezent socijalnih normi i pravila, naročito etičkih)</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a:p>
        </p:txBody>
      </p:sp>
      <p:sp>
        <p:nvSpPr>
          <p:cNvPr id="3" name="Content Placeholder 2"/>
          <p:cNvSpPr>
            <a:spLocks noGrp="1"/>
          </p:cNvSpPr>
          <p:nvPr>
            <p:ph idx="1"/>
          </p:nvPr>
        </p:nvSpPr>
        <p:spPr>
          <a:xfrm>
            <a:off x="457200" y="609600"/>
            <a:ext cx="8229600" cy="5516563"/>
          </a:xfrm>
        </p:spPr>
        <p:txBody>
          <a:bodyPr/>
          <a:lstStyle/>
          <a:p>
            <a:r>
              <a:rPr lang="en-US" b="1"/>
              <a:t>Uz povećan stepen anksio</a:t>
            </a:r>
            <a:r>
              <a:rPr lang="sr-Latn-RS" b="1"/>
              <a:t>z</a:t>
            </a:r>
            <a:r>
              <a:rPr lang="en-US" b="1"/>
              <a:t>nosti </a:t>
            </a:r>
            <a:r>
              <a:rPr lang="en-US"/>
              <a:t>i rizika od razvijanja anksioznih poremećaja, naročit problem psihosocijalnog funkcionisanja dece sa </a:t>
            </a:r>
            <a:r>
              <a:rPr lang="sr-Latn-RS"/>
              <a:t>ometenošću </a:t>
            </a:r>
            <a:r>
              <a:rPr lang="en-US"/>
              <a:t>predstavlja </a:t>
            </a:r>
            <a:r>
              <a:rPr lang="en-US" b="1"/>
              <a:t>negativni socijalni status </a:t>
            </a:r>
            <a:r>
              <a:rPr lang="en-US"/>
              <a:t>koji je izražen u nizu manifestacija koje ispoljava vršnjačka grupa i kreću se od izolacije, pa sve do implicitnog ili eksplicitnog naslinog ponašanja. </a:t>
            </a:r>
            <a:r>
              <a:rPr lang="sr-Latn-CS"/>
              <a:t>Nezavisno od vrste smetnje, mnoga istraživanja potvrđuju </a:t>
            </a:r>
            <a:r>
              <a:rPr lang="sr-Latn-CS" b="1"/>
              <a:t>učestalost trpljenja vršnjačkog nasilja  </a:t>
            </a:r>
            <a:r>
              <a:rPr lang="sr-Latn-CS"/>
              <a:t>ove dece. </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a:t>Kakvi su, po kvalitetu, m.o. kod...?</a:t>
            </a:r>
            <a:endParaRPr lang="en-US"/>
          </a:p>
        </p:txBody>
      </p:sp>
      <p:sp>
        <p:nvSpPr>
          <p:cNvPr id="3" name="Content Placeholder 2"/>
          <p:cNvSpPr>
            <a:spLocks noGrp="1"/>
          </p:cNvSpPr>
          <p:nvPr>
            <p:ph idx="1"/>
          </p:nvPr>
        </p:nvSpPr>
        <p:spPr/>
        <p:txBody>
          <a:bodyPr/>
          <a:lstStyle/>
          <a:p>
            <a:r>
              <a:rPr lang="en-US"/>
              <a:t>U</a:t>
            </a:r>
            <a:r>
              <a:rPr lang="sr-Latn-RS"/>
              <a:t>vek </a:t>
            </a:r>
            <a:r>
              <a:rPr lang="en-US"/>
              <a:t>vezan</a:t>
            </a:r>
            <a:r>
              <a:rPr lang="sr-Latn-RS"/>
              <a:t>i</a:t>
            </a:r>
            <a:r>
              <a:rPr lang="en-US"/>
              <a:t> za razvojni nivo psihološkog funk</a:t>
            </a:r>
            <a:r>
              <a:rPr lang="sr-Latn-RS"/>
              <a:t>.</a:t>
            </a:r>
          </a:p>
          <a:p>
            <a:r>
              <a:rPr lang="en-US"/>
              <a:t>K</a:t>
            </a:r>
            <a:r>
              <a:rPr lang="sr-Latn-RS"/>
              <a:t>ašnjenje u razvoju/nezreliji mehanizmi</a:t>
            </a:r>
          </a:p>
          <a:p>
            <a:r>
              <a:rPr lang="en-US"/>
              <a:t>V</a:t>
            </a:r>
            <a:r>
              <a:rPr lang="sr-Latn-RS"/>
              <a:t>ulnerabilnost dece + otežan socijalni prihvat/</a:t>
            </a:r>
          </a:p>
          <a:p>
            <a:pPr>
              <a:buNone/>
            </a:pPr>
            <a:r>
              <a:rPr lang="sr-Latn-RS"/>
              <a:t>    često, a time i rigidno angažovanje m.o.</a:t>
            </a:r>
          </a:p>
          <a:p>
            <a:r>
              <a:rPr lang="en-US"/>
              <a:t>U</a:t>
            </a:r>
            <a:r>
              <a:rPr lang="sr-Latn-RS"/>
              <a:t>sporen ili nerazvijen super ego (zašto?)</a:t>
            </a:r>
          </a:p>
          <a:p>
            <a:r>
              <a:rPr lang="sr-Latn-RS"/>
              <a:t>Ređi konflikti ega i super ega (koji su zreliji)</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a:p>
        </p:txBody>
      </p:sp>
      <p:sp>
        <p:nvSpPr>
          <p:cNvPr id="3" name="Content Placeholder 2"/>
          <p:cNvSpPr>
            <a:spLocks noGrp="1"/>
          </p:cNvSpPr>
          <p:nvPr>
            <p:ph idx="1"/>
          </p:nvPr>
        </p:nvSpPr>
        <p:spPr>
          <a:xfrm>
            <a:off x="457200" y="609600"/>
            <a:ext cx="8229600" cy="5516563"/>
          </a:xfrm>
        </p:spPr>
        <p:txBody>
          <a:bodyPr>
            <a:normAutofit fontScale="92500"/>
          </a:bodyPr>
          <a:lstStyle/>
          <a:p>
            <a:r>
              <a:rPr lang="en-US" dirty="0" err="1"/>
              <a:t>Kod</a:t>
            </a:r>
            <a:r>
              <a:rPr lang="en-US" dirty="0"/>
              <a:t> </a:t>
            </a:r>
            <a:r>
              <a:rPr lang="en-US" dirty="0" err="1"/>
              <a:t>odraslih</a:t>
            </a:r>
            <a:r>
              <a:rPr lang="en-US" dirty="0"/>
              <a:t> </a:t>
            </a:r>
            <a:r>
              <a:rPr lang="en-US" dirty="0" err="1"/>
              <a:t>osoba</a:t>
            </a:r>
            <a:r>
              <a:rPr lang="en-US" dirty="0"/>
              <a:t> </a:t>
            </a:r>
            <a:r>
              <a:rPr lang="en-US" dirty="0" err="1"/>
              <a:t>sa</a:t>
            </a:r>
            <a:r>
              <a:rPr lang="en-US" dirty="0"/>
              <a:t> </a:t>
            </a:r>
            <a:r>
              <a:rPr lang="en-US" dirty="0" err="1"/>
              <a:t>ometenošću</a:t>
            </a:r>
            <a:r>
              <a:rPr lang="sr-Latn-RS" dirty="0"/>
              <a:t> m.o.</a:t>
            </a:r>
            <a:r>
              <a:rPr lang="en-US" dirty="0"/>
              <a:t> </a:t>
            </a:r>
            <a:r>
              <a:rPr lang="en-US" dirty="0" err="1"/>
              <a:t>zavis</a:t>
            </a:r>
            <a:r>
              <a:rPr lang="sr-Latn-RS" dirty="0"/>
              <a:t>e</a:t>
            </a:r>
            <a:r>
              <a:rPr lang="en-US" dirty="0"/>
              <a:t> od </a:t>
            </a:r>
            <a:r>
              <a:rPr lang="en-US" dirty="0" err="1"/>
              <a:t>osobenosti</a:t>
            </a:r>
            <a:r>
              <a:rPr lang="en-US" dirty="0"/>
              <a:t> </a:t>
            </a:r>
            <a:r>
              <a:rPr lang="en-US" dirty="0" err="1"/>
              <a:t>psihološkog</a:t>
            </a:r>
            <a:r>
              <a:rPr lang="en-US" dirty="0"/>
              <a:t> </a:t>
            </a:r>
            <a:r>
              <a:rPr lang="en-US" dirty="0" err="1"/>
              <a:t>funkcionisanja</a:t>
            </a:r>
            <a:r>
              <a:rPr lang="en-US" dirty="0"/>
              <a:t>. </a:t>
            </a:r>
            <a:endParaRPr lang="sr-Latn-RS" dirty="0"/>
          </a:p>
          <a:p>
            <a:r>
              <a:rPr lang="en-US" dirty="0" err="1"/>
              <a:t>Kod</a:t>
            </a:r>
            <a:r>
              <a:rPr lang="en-US" dirty="0"/>
              <a:t> </a:t>
            </a:r>
            <a:r>
              <a:rPr lang="en-US" dirty="0" err="1"/>
              <a:t>nezrelijih</a:t>
            </a:r>
            <a:r>
              <a:rPr lang="en-US" dirty="0"/>
              <a:t>, </a:t>
            </a:r>
            <a:r>
              <a:rPr lang="en-US" dirty="0" err="1"/>
              <a:t>zavisnih</a:t>
            </a:r>
            <a:r>
              <a:rPr lang="en-US" dirty="0"/>
              <a:t> </a:t>
            </a:r>
            <a:r>
              <a:rPr lang="en-US" dirty="0" err="1"/>
              <a:t>ličnosti</a:t>
            </a:r>
            <a:r>
              <a:rPr lang="en-US" dirty="0"/>
              <a:t>, </a:t>
            </a:r>
            <a:r>
              <a:rPr lang="en-US" dirty="0" err="1"/>
              <a:t>gde</a:t>
            </a:r>
            <a:r>
              <a:rPr lang="en-US" dirty="0"/>
              <a:t> </a:t>
            </a:r>
            <a:r>
              <a:rPr lang="en-US" dirty="0" err="1"/>
              <a:t>postoji</a:t>
            </a:r>
            <a:r>
              <a:rPr lang="en-US" dirty="0"/>
              <a:t> </a:t>
            </a:r>
            <a:r>
              <a:rPr lang="en-US" dirty="0" err="1"/>
              <a:t>veće</a:t>
            </a:r>
            <a:r>
              <a:rPr lang="en-US" dirty="0"/>
              <a:t> </a:t>
            </a:r>
            <a:r>
              <a:rPr lang="en-US" dirty="0" err="1"/>
              <a:t>negativno</a:t>
            </a:r>
            <a:r>
              <a:rPr lang="en-US" dirty="0"/>
              <a:t> </a:t>
            </a:r>
            <a:r>
              <a:rPr lang="en-US" dirty="0" err="1"/>
              <a:t>sekundarno</a:t>
            </a:r>
            <a:r>
              <a:rPr lang="en-US" dirty="0"/>
              <a:t> </a:t>
            </a:r>
            <a:r>
              <a:rPr lang="en-US" dirty="0" err="1"/>
              <a:t>dejstvo</a:t>
            </a:r>
            <a:r>
              <a:rPr lang="en-US" dirty="0"/>
              <a:t> </a:t>
            </a:r>
            <a:r>
              <a:rPr lang="en-US" dirty="0" err="1"/>
              <a:t>smetnje</a:t>
            </a:r>
            <a:r>
              <a:rPr lang="en-US" dirty="0"/>
              <a:t> </a:t>
            </a:r>
            <a:r>
              <a:rPr lang="en-US" dirty="0" err="1"/>
              <a:t>na</a:t>
            </a:r>
            <a:r>
              <a:rPr lang="en-US" dirty="0"/>
              <a:t> </a:t>
            </a:r>
            <a:r>
              <a:rPr lang="en-US" dirty="0" err="1"/>
              <a:t>funkcionisanje</a:t>
            </a:r>
            <a:r>
              <a:rPr lang="en-US" dirty="0"/>
              <a:t> </a:t>
            </a:r>
            <a:r>
              <a:rPr lang="en-US" dirty="0" err="1"/>
              <a:t>pojedinca</a:t>
            </a:r>
            <a:r>
              <a:rPr lang="en-US" dirty="0"/>
              <a:t>, </a:t>
            </a:r>
            <a:r>
              <a:rPr lang="en-US" dirty="0" err="1"/>
              <a:t>pretpostavlja</a:t>
            </a:r>
            <a:r>
              <a:rPr lang="en-US" dirty="0"/>
              <a:t> se </a:t>
            </a:r>
            <a:r>
              <a:rPr lang="en-US" dirty="0" err="1"/>
              <a:t>angažovanje</a:t>
            </a:r>
            <a:r>
              <a:rPr lang="en-US" dirty="0"/>
              <a:t> </a:t>
            </a:r>
            <a:r>
              <a:rPr lang="en-US" dirty="0" err="1"/>
              <a:t>nezrelijih</a:t>
            </a:r>
            <a:r>
              <a:rPr lang="en-US" dirty="0"/>
              <a:t> </a:t>
            </a:r>
            <a:r>
              <a:rPr lang="en-US" dirty="0" err="1"/>
              <a:t>mehanizama</a:t>
            </a:r>
            <a:r>
              <a:rPr lang="en-US" dirty="0"/>
              <a:t> </a:t>
            </a:r>
            <a:r>
              <a:rPr lang="en-US" dirty="0" err="1"/>
              <a:t>odbrane</a:t>
            </a:r>
            <a:r>
              <a:rPr lang="en-US" dirty="0"/>
              <a:t> koji se </a:t>
            </a:r>
            <a:r>
              <a:rPr lang="en-US" dirty="0" err="1"/>
              <a:t>mogu</a:t>
            </a:r>
            <a:r>
              <a:rPr lang="en-US" dirty="0"/>
              <a:t> </a:t>
            </a:r>
            <a:r>
              <a:rPr lang="en-US" dirty="0" err="1"/>
              <a:t>često</a:t>
            </a:r>
            <a:r>
              <a:rPr lang="en-US" dirty="0"/>
              <a:t> </a:t>
            </a:r>
            <a:r>
              <a:rPr lang="en-US" dirty="0" err="1"/>
              <a:t>i</a:t>
            </a:r>
            <a:r>
              <a:rPr lang="en-US" dirty="0"/>
              <a:t> </a:t>
            </a:r>
            <a:r>
              <a:rPr lang="en-US" dirty="0" err="1"/>
              <a:t>rigidno</a:t>
            </a:r>
            <a:r>
              <a:rPr lang="en-US" dirty="0"/>
              <a:t> </a:t>
            </a:r>
            <a:r>
              <a:rPr lang="en-US" dirty="0" err="1"/>
              <a:t>ispoljavat</a:t>
            </a:r>
            <a:r>
              <a:rPr lang="sr-Latn-RS" dirty="0"/>
              <a:t>i</a:t>
            </a:r>
            <a:r>
              <a:rPr lang="en-US" dirty="0"/>
              <a:t> </a:t>
            </a:r>
            <a:endParaRPr lang="sr-Latn-RS" dirty="0"/>
          </a:p>
          <a:p>
            <a:r>
              <a:rPr lang="en-US" dirty="0" err="1"/>
              <a:t>Kod</a:t>
            </a:r>
            <a:r>
              <a:rPr lang="en-US" dirty="0"/>
              <a:t> </a:t>
            </a:r>
            <a:r>
              <a:rPr lang="en-US" dirty="0" err="1"/>
              <a:t>osoba</a:t>
            </a:r>
            <a:r>
              <a:rPr lang="en-US" dirty="0"/>
              <a:t> </a:t>
            </a:r>
            <a:r>
              <a:rPr lang="en-US" dirty="0" err="1"/>
              <a:t>koje</a:t>
            </a:r>
            <a:r>
              <a:rPr lang="en-US" dirty="0"/>
              <a:t> </a:t>
            </a:r>
            <a:r>
              <a:rPr lang="en-US" dirty="0" err="1"/>
              <a:t>postižu</a:t>
            </a:r>
            <a:r>
              <a:rPr lang="en-US" dirty="0"/>
              <a:t> </a:t>
            </a:r>
            <a:r>
              <a:rPr lang="en-US" dirty="0" err="1"/>
              <a:t>više</a:t>
            </a:r>
            <a:r>
              <a:rPr lang="en-US" dirty="0"/>
              <a:t> </a:t>
            </a:r>
            <a:r>
              <a:rPr lang="en-US" dirty="0" err="1"/>
              <a:t>nivoe</a:t>
            </a:r>
            <a:r>
              <a:rPr lang="en-US" dirty="0"/>
              <a:t> </a:t>
            </a:r>
            <a:r>
              <a:rPr lang="en-US" dirty="0" err="1"/>
              <a:t>psihosocijalnog</a:t>
            </a:r>
            <a:r>
              <a:rPr lang="en-US" dirty="0"/>
              <a:t> </a:t>
            </a:r>
            <a:r>
              <a:rPr lang="en-US" dirty="0" err="1"/>
              <a:t>funkcionisanja</a:t>
            </a:r>
            <a:r>
              <a:rPr lang="en-US" dirty="0"/>
              <a:t> </a:t>
            </a:r>
            <a:r>
              <a:rPr lang="en-US" dirty="0" err="1"/>
              <a:t>očekuje</a:t>
            </a:r>
            <a:r>
              <a:rPr lang="en-US" dirty="0"/>
              <a:t> se </a:t>
            </a:r>
            <a:r>
              <a:rPr lang="en-US" dirty="0" err="1"/>
              <a:t>angažovanje</a:t>
            </a:r>
            <a:r>
              <a:rPr lang="en-US" dirty="0"/>
              <a:t> </a:t>
            </a:r>
            <a:r>
              <a:rPr lang="en-US" dirty="0" err="1"/>
              <a:t>zrelijih</a:t>
            </a:r>
            <a:r>
              <a:rPr lang="en-US" dirty="0"/>
              <a:t> </a:t>
            </a:r>
            <a:r>
              <a:rPr lang="en-US" dirty="0" err="1"/>
              <a:t>mehanizama</a:t>
            </a:r>
            <a:r>
              <a:rPr lang="en-US" dirty="0"/>
              <a:t> </a:t>
            </a:r>
            <a:r>
              <a:rPr lang="en-US" dirty="0" err="1"/>
              <a:t>odbrane</a:t>
            </a:r>
            <a:r>
              <a:rPr lang="en-US" dirty="0"/>
              <a:t> </a:t>
            </a:r>
            <a:r>
              <a:rPr lang="en-US" dirty="0" err="1"/>
              <a:t>sve</a:t>
            </a:r>
            <a:r>
              <a:rPr lang="en-US" dirty="0"/>
              <a:t> do </a:t>
            </a:r>
            <a:r>
              <a:rPr lang="en-US" dirty="0" err="1"/>
              <a:t>onih</a:t>
            </a:r>
            <a:r>
              <a:rPr lang="en-US" dirty="0"/>
              <a:t> koji </a:t>
            </a:r>
            <a:r>
              <a:rPr lang="en-US" dirty="0" err="1"/>
              <a:t>dovode</a:t>
            </a:r>
            <a:r>
              <a:rPr lang="en-US" dirty="0"/>
              <a:t> do </a:t>
            </a:r>
            <a:r>
              <a:rPr lang="en-US" dirty="0" err="1"/>
              <a:t>uspešnog</a:t>
            </a:r>
            <a:r>
              <a:rPr lang="en-US" dirty="0"/>
              <a:t> </a:t>
            </a:r>
            <a:r>
              <a:rPr lang="en-US" dirty="0" err="1"/>
              <a:t>zadovoljenja</a:t>
            </a:r>
            <a:r>
              <a:rPr lang="en-US" dirty="0"/>
              <a:t> </a:t>
            </a:r>
            <a:r>
              <a:rPr lang="en-US" dirty="0" err="1"/>
              <a:t>nagona</a:t>
            </a:r>
            <a:r>
              <a:rPr lang="en-US" dirty="0"/>
              <a:t> (</a:t>
            </a:r>
            <a:r>
              <a:rPr lang="en-US" dirty="0" err="1"/>
              <a:t>npr</a:t>
            </a:r>
            <a:r>
              <a:rPr lang="en-US" dirty="0"/>
              <a:t>. </a:t>
            </a:r>
            <a:r>
              <a:rPr lang="en-US" dirty="0" err="1"/>
              <a:t>sublimacija</a:t>
            </a:r>
            <a:r>
              <a:rPr lang="en-US" dirty="0"/>
              <a:t>).</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5F41F-6D43-4722-BEC3-68144A543A8F}"/>
              </a:ext>
            </a:extLst>
          </p:cNvPr>
          <p:cNvSpPr>
            <a:spLocks noGrp="1"/>
          </p:cNvSpPr>
          <p:nvPr>
            <p:ph type="title"/>
          </p:nvPr>
        </p:nvSpPr>
        <p:spPr/>
        <p:txBody>
          <a:bodyPr/>
          <a:lstStyle/>
          <a:p>
            <a:endParaRPr lang="sr-Latn-RS"/>
          </a:p>
        </p:txBody>
      </p:sp>
      <p:sp>
        <p:nvSpPr>
          <p:cNvPr id="3" name="Content Placeholder 2">
            <a:extLst>
              <a:ext uri="{FF2B5EF4-FFF2-40B4-BE49-F238E27FC236}">
                <a16:creationId xmlns:a16="http://schemas.microsoft.com/office/drawing/2014/main" id="{B8C8B94D-D415-473F-9B30-022BF58CDC2F}"/>
              </a:ext>
            </a:extLst>
          </p:cNvPr>
          <p:cNvSpPr>
            <a:spLocks noGrp="1"/>
          </p:cNvSpPr>
          <p:nvPr>
            <p:ph idx="1"/>
          </p:nvPr>
        </p:nvSpPr>
        <p:spPr/>
        <p:txBody>
          <a:bodyPr>
            <a:normAutofit lnSpcReduction="10000"/>
          </a:bodyPr>
          <a:lstStyle/>
          <a:p>
            <a:r>
              <a:rPr lang="sr-Latn-RS" dirty="0"/>
              <a:t>Kod roditelja dece sa ometenošću angažovanje m.o. zavisi od njihove ličnosti, mogu biti angažovanji m.o. u najrazličitijem spektru, od krajnje nezrelih do veoma zrelih (sublimacija, humor)</a:t>
            </a:r>
          </a:p>
          <a:p>
            <a:r>
              <a:rPr lang="sr-Latn-RS" dirty="0"/>
              <a:t>Logoped/defektolog ima suptilan zadatak da omogući prevazilaženje rigidnih i nezrelih mehanizama odbrane kako bi tretman bio što raniji i što bolji</a:t>
            </a:r>
          </a:p>
          <a:p>
            <a:endParaRPr lang="sr-Latn-RS" dirty="0"/>
          </a:p>
        </p:txBody>
      </p:sp>
    </p:spTree>
    <p:extLst>
      <p:ext uri="{BB962C8B-B14F-4D97-AF65-F5344CB8AC3E}">
        <p14:creationId xmlns:p14="http://schemas.microsoft.com/office/powerpoint/2010/main" val="1977683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endParaRPr lang="en-US"/>
          </a:p>
        </p:txBody>
      </p:sp>
      <p:sp>
        <p:nvSpPr>
          <p:cNvPr id="3" name="Content Placeholder 2"/>
          <p:cNvSpPr>
            <a:spLocks noGrp="1"/>
          </p:cNvSpPr>
          <p:nvPr>
            <p:ph idx="1"/>
          </p:nvPr>
        </p:nvSpPr>
        <p:spPr/>
        <p:txBody>
          <a:bodyPr>
            <a:normAutofit/>
          </a:bodyPr>
          <a:lstStyle/>
          <a:p>
            <a:pPr algn="ctr"/>
            <a:r>
              <a:rPr lang="en-US" sz="4000" dirty="0"/>
              <a:t>Z</a:t>
            </a:r>
            <a:r>
              <a:rPr lang="sr-Latn-RS" sz="4000" dirty="0"/>
              <a:t>ašto su česti i rigidni m.o. nepovoljni (kod odraslih) odnosno nepovoljni za psihološki razvoj deteta?</a:t>
            </a:r>
            <a:endParaRPr lang="en-US" sz="4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t>
            </a:r>
            <a:r>
              <a:rPr lang="sr-Latn-RS" dirty="0"/>
              <a:t>.o. mogu da </a:t>
            </a:r>
            <a:r>
              <a:rPr lang="en-US" dirty="0" err="1"/>
              <a:t>otežava</a:t>
            </a:r>
            <a:r>
              <a:rPr lang="sr-Latn-RS" dirty="0"/>
              <a:t>ju</a:t>
            </a:r>
            <a:r>
              <a:rPr lang="en-US" dirty="0"/>
              <a:t> </a:t>
            </a:r>
            <a:r>
              <a:rPr lang="en-US" dirty="0" err="1"/>
              <a:t>upoznavanje</a:t>
            </a:r>
            <a:r>
              <a:rPr lang="en-US" dirty="0"/>
              <a:t> </a:t>
            </a:r>
            <a:r>
              <a:rPr lang="en-US" dirty="0" err="1"/>
              <a:t>i</a:t>
            </a:r>
            <a:r>
              <a:rPr lang="en-US" dirty="0"/>
              <a:t> </a:t>
            </a:r>
            <a:r>
              <a:rPr lang="en-US" dirty="0" err="1"/>
              <a:t>suočavanje</a:t>
            </a:r>
            <a:r>
              <a:rPr lang="en-US" dirty="0"/>
              <a:t> </a:t>
            </a:r>
            <a:r>
              <a:rPr lang="en-US" dirty="0" err="1"/>
              <a:t>sa</a:t>
            </a:r>
            <a:r>
              <a:rPr lang="en-US" dirty="0"/>
              <a:t> </a:t>
            </a:r>
            <a:r>
              <a:rPr lang="en-US" dirty="0" err="1"/>
              <a:t>neprijatnim</a:t>
            </a:r>
            <a:r>
              <a:rPr lang="en-US" dirty="0"/>
              <a:t> </a:t>
            </a:r>
            <a:r>
              <a:rPr lang="en-US" dirty="0" err="1"/>
              <a:t>emocionalnim</a:t>
            </a:r>
            <a:r>
              <a:rPr lang="en-US" dirty="0"/>
              <a:t> </a:t>
            </a:r>
            <a:r>
              <a:rPr lang="en-US" dirty="0" err="1"/>
              <a:t>stanjima</a:t>
            </a:r>
            <a:endParaRPr lang="sr-Latn-RS" dirty="0"/>
          </a:p>
          <a:p>
            <a:r>
              <a:rPr lang="en-US" dirty="0"/>
              <a:t>O</a:t>
            </a:r>
            <a:r>
              <a:rPr lang="sr-Latn-RS" dirty="0"/>
              <a:t>težavaju uvid u </a:t>
            </a:r>
            <a:r>
              <a:rPr lang="en-US" dirty="0" err="1"/>
              <a:t>razlo</a:t>
            </a:r>
            <a:r>
              <a:rPr lang="sr-Latn-RS" dirty="0"/>
              <a:t>ge</a:t>
            </a:r>
            <a:r>
              <a:rPr lang="en-US" dirty="0"/>
              <a:t> </a:t>
            </a:r>
            <a:r>
              <a:rPr lang="en-US" dirty="0" err="1"/>
              <a:t>javljanja</a:t>
            </a:r>
            <a:r>
              <a:rPr lang="en-US" dirty="0"/>
              <a:t> </a:t>
            </a:r>
            <a:r>
              <a:rPr lang="en-US" dirty="0" err="1"/>
              <a:t>ovih</a:t>
            </a:r>
            <a:r>
              <a:rPr lang="en-US" dirty="0"/>
              <a:t> </a:t>
            </a:r>
            <a:r>
              <a:rPr lang="en-US" dirty="0" err="1"/>
              <a:t>neprijatnih</a:t>
            </a:r>
            <a:r>
              <a:rPr lang="en-US" dirty="0"/>
              <a:t> </a:t>
            </a:r>
            <a:r>
              <a:rPr lang="en-US" dirty="0" err="1"/>
              <a:t>osećanja</a:t>
            </a:r>
            <a:r>
              <a:rPr lang="en-US" dirty="0"/>
              <a:t> </a:t>
            </a:r>
            <a:endParaRPr lang="sr-Latn-RS" dirty="0"/>
          </a:p>
          <a:p>
            <a:r>
              <a:rPr lang="en-US" dirty="0"/>
              <a:t>S</a:t>
            </a:r>
            <a:r>
              <a:rPr lang="sr-Latn-RS" dirty="0"/>
              <a:t>manjuju mogućnost </a:t>
            </a:r>
            <a:r>
              <a:rPr lang="en-US" dirty="0" err="1"/>
              <a:t>prevazilaženja</a:t>
            </a:r>
            <a:endParaRPr lang="sr-Latn-RS" dirty="0"/>
          </a:p>
          <a:p>
            <a:r>
              <a:rPr lang="sr-Latn-RS" dirty="0"/>
              <a:t>(</a:t>
            </a:r>
            <a:r>
              <a:rPr lang="en-US" dirty="0"/>
              <a:t>S</a:t>
            </a:r>
            <a:r>
              <a:rPr lang="sr-Latn-RS" dirty="0"/>
              <a:t>ve ovo su razvojni zadaci)</a:t>
            </a:r>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56C1B-7A42-47DE-905F-4A1FB7890705}"/>
              </a:ext>
            </a:extLst>
          </p:cNvPr>
          <p:cNvSpPr>
            <a:spLocks noGrp="1"/>
          </p:cNvSpPr>
          <p:nvPr>
            <p:ph type="title"/>
          </p:nvPr>
        </p:nvSpPr>
        <p:spPr/>
        <p:txBody>
          <a:bodyPr/>
          <a:lstStyle/>
          <a:p>
            <a:endParaRPr lang="sr-Latn-RS"/>
          </a:p>
        </p:txBody>
      </p:sp>
      <p:sp>
        <p:nvSpPr>
          <p:cNvPr id="3" name="Content Placeholder 2">
            <a:extLst>
              <a:ext uri="{FF2B5EF4-FFF2-40B4-BE49-F238E27FC236}">
                <a16:creationId xmlns:a16="http://schemas.microsoft.com/office/drawing/2014/main" id="{77EAE0CD-0685-4720-AA73-14EF1780A847}"/>
              </a:ext>
            </a:extLst>
          </p:cNvPr>
          <p:cNvSpPr>
            <a:spLocks noGrp="1"/>
          </p:cNvSpPr>
          <p:nvPr>
            <p:ph idx="1"/>
          </p:nvPr>
        </p:nvSpPr>
        <p:spPr/>
        <p:txBody>
          <a:bodyPr/>
          <a:lstStyle/>
          <a:p>
            <a:r>
              <a:rPr lang="sr-Latn-RS" dirty="0"/>
              <a:t>Odrasle osobe (roditelji) ne mogu da se upoznaju da svojim stvarnim kapacitetima da se suočavaju, nekada mnogo uspešnije nego što im se čini, sa teškoćama vezanim za ometenost deteta</a:t>
            </a:r>
          </a:p>
        </p:txBody>
      </p:sp>
    </p:spTree>
    <p:extLst>
      <p:ext uri="{BB962C8B-B14F-4D97-AF65-F5344CB8AC3E}">
        <p14:creationId xmlns:p14="http://schemas.microsoft.com/office/powerpoint/2010/main" val="4207550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a:t>Značaj za praksu</a:t>
            </a:r>
            <a:endParaRPr lang="en-US"/>
          </a:p>
        </p:txBody>
      </p:sp>
      <p:sp>
        <p:nvSpPr>
          <p:cNvPr id="3" name="Content Placeholder 2"/>
          <p:cNvSpPr>
            <a:spLocks noGrp="1"/>
          </p:cNvSpPr>
          <p:nvPr>
            <p:ph idx="1"/>
          </p:nvPr>
        </p:nvSpPr>
        <p:spPr>
          <a:xfrm>
            <a:off x="457200" y="1417638"/>
            <a:ext cx="8229600" cy="4708525"/>
          </a:xfrm>
        </p:spPr>
        <p:txBody>
          <a:bodyPr/>
          <a:lstStyle/>
          <a:p>
            <a:r>
              <a:rPr lang="sr-Latn-RS" dirty="0"/>
              <a:t>Omogućena je rana intervencija</a:t>
            </a:r>
          </a:p>
          <a:p>
            <a:r>
              <a:rPr lang="en-US" dirty="0"/>
              <a:t>U</a:t>
            </a:r>
            <a:r>
              <a:rPr lang="sr-Latn-RS" dirty="0"/>
              <a:t>kazuju na postojanje psihološke trpnje koja nije svesna ni prepoznata</a:t>
            </a:r>
          </a:p>
          <a:p>
            <a:r>
              <a:rPr lang="sr-Latn-RS" dirty="0"/>
              <a:t>Ukazuje na moguće otpore koji se mogu javiti u tretmanu (koji po prirodi stvari podrazumeva suočavanje se realnošću)</a:t>
            </a:r>
          </a:p>
          <a:p>
            <a:r>
              <a:rPr lang="en-US" dirty="0"/>
              <a:t>B</a:t>
            </a:r>
            <a:r>
              <a:rPr lang="sr-Latn-RS" dirty="0"/>
              <a:t>ar delimično prevazilaženje rigidnih m.o. je zadatak, odnosno uslov dobrog tretmana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a:p>
        </p:txBody>
      </p:sp>
      <p:sp>
        <p:nvSpPr>
          <p:cNvPr id="3" name="Content Placeholder 2"/>
          <p:cNvSpPr>
            <a:spLocks noGrp="1"/>
          </p:cNvSpPr>
          <p:nvPr>
            <p:ph idx="1"/>
          </p:nvPr>
        </p:nvSpPr>
        <p:spPr>
          <a:xfrm>
            <a:off x="457200" y="457200"/>
            <a:ext cx="8229600" cy="5668963"/>
          </a:xfrm>
        </p:spPr>
        <p:txBody>
          <a:bodyPr>
            <a:normAutofit fontScale="77500" lnSpcReduction="20000"/>
          </a:bodyPr>
          <a:lstStyle/>
          <a:p>
            <a:r>
              <a:rPr lang="en-US" dirty="0" err="1"/>
              <a:t>Odbrambeni</a:t>
            </a:r>
            <a:r>
              <a:rPr lang="en-US" dirty="0"/>
              <a:t> </a:t>
            </a:r>
            <a:r>
              <a:rPr lang="en-US" dirty="0" err="1"/>
              <a:t>mehinizmi</a:t>
            </a:r>
            <a:r>
              <a:rPr lang="en-US" dirty="0"/>
              <a:t> </a:t>
            </a:r>
            <a:r>
              <a:rPr lang="en-US" dirty="0" err="1"/>
              <a:t>su</a:t>
            </a:r>
            <a:r>
              <a:rPr lang="en-US" dirty="0"/>
              <a:t> </a:t>
            </a:r>
            <a:r>
              <a:rPr lang="en-US" b="1" dirty="0" err="1"/>
              <a:t>nesvesni</a:t>
            </a:r>
            <a:r>
              <a:rPr lang="en-US" dirty="0"/>
              <a:t> </a:t>
            </a:r>
            <a:r>
              <a:rPr lang="en-US" dirty="0" err="1"/>
              <a:t>manevri</a:t>
            </a:r>
            <a:r>
              <a:rPr lang="en-US" dirty="0"/>
              <a:t> </a:t>
            </a:r>
            <a:r>
              <a:rPr lang="en-US" dirty="0" err="1"/>
              <a:t>kojima</a:t>
            </a:r>
            <a:r>
              <a:rPr lang="en-US" dirty="0"/>
              <a:t> se </a:t>
            </a:r>
            <a:r>
              <a:rPr lang="en-US" dirty="0" err="1"/>
              <a:t>osoba</a:t>
            </a:r>
            <a:r>
              <a:rPr lang="en-US" dirty="0"/>
              <a:t> </a:t>
            </a:r>
            <a:r>
              <a:rPr lang="en-US" dirty="0" err="1"/>
              <a:t>brani</a:t>
            </a:r>
            <a:r>
              <a:rPr lang="en-US" dirty="0"/>
              <a:t> od </a:t>
            </a:r>
            <a:r>
              <a:rPr lang="en-US" dirty="0" err="1"/>
              <a:t>neprijatnih</a:t>
            </a:r>
            <a:r>
              <a:rPr lang="en-US" dirty="0"/>
              <a:t> </a:t>
            </a:r>
            <a:r>
              <a:rPr lang="en-US" dirty="0" err="1"/>
              <a:t>stanja</a:t>
            </a:r>
            <a:r>
              <a:rPr lang="en-US" dirty="0"/>
              <a:t> </a:t>
            </a:r>
            <a:r>
              <a:rPr lang="en-US" dirty="0" err="1"/>
              <a:t>ili</a:t>
            </a:r>
            <a:r>
              <a:rPr lang="en-US" dirty="0"/>
              <a:t> </a:t>
            </a:r>
            <a:r>
              <a:rPr lang="en-US" dirty="0" err="1"/>
              <a:t>osećanja</a:t>
            </a:r>
            <a:r>
              <a:rPr lang="sr-Latn-RS" dirty="0"/>
              <a:t> (nesvesnih konflikata)</a:t>
            </a:r>
            <a:r>
              <a:rPr lang="en-US" dirty="0"/>
              <a:t>. </a:t>
            </a:r>
            <a:r>
              <a:rPr lang="en-US" dirty="0" err="1"/>
              <a:t>Odvijaju</a:t>
            </a:r>
            <a:r>
              <a:rPr lang="en-US" dirty="0"/>
              <a:t> </a:t>
            </a:r>
            <a:r>
              <a:rPr lang="sr-Latn-RS" dirty="0"/>
              <a:t>se </a:t>
            </a:r>
            <a:r>
              <a:rPr lang="en-US" dirty="0" err="1"/>
              <a:t>mimo</a:t>
            </a:r>
            <a:r>
              <a:rPr lang="en-US" dirty="0"/>
              <a:t> </a:t>
            </a:r>
            <a:r>
              <a:rPr lang="en-US" dirty="0" err="1"/>
              <a:t>čovekove</a:t>
            </a:r>
            <a:r>
              <a:rPr lang="en-US" dirty="0"/>
              <a:t> </a:t>
            </a:r>
            <a:r>
              <a:rPr lang="en-US" dirty="0" err="1"/>
              <a:t>volje</a:t>
            </a:r>
            <a:r>
              <a:rPr lang="en-US" dirty="0"/>
              <a:t> </a:t>
            </a:r>
            <a:r>
              <a:rPr lang="en-US" dirty="0" err="1"/>
              <a:t>i</a:t>
            </a:r>
            <a:r>
              <a:rPr lang="en-US" dirty="0"/>
              <a:t>  </a:t>
            </a:r>
            <a:r>
              <a:rPr lang="en-US" dirty="0" err="1"/>
              <a:t>adaptivno</a:t>
            </a:r>
            <a:r>
              <a:rPr lang="en-US" dirty="0"/>
              <a:t>, </a:t>
            </a:r>
            <a:r>
              <a:rPr lang="sr-Latn-RS" dirty="0"/>
              <a:t>predstavljaju </a:t>
            </a:r>
            <a:r>
              <a:rPr lang="en-US" dirty="0" err="1"/>
              <a:t>strategije</a:t>
            </a:r>
            <a:r>
              <a:rPr lang="en-US" dirty="0"/>
              <a:t> </a:t>
            </a:r>
            <a:r>
              <a:rPr lang="en-US" dirty="0" err="1"/>
              <a:t>čuvanja</a:t>
            </a:r>
            <a:r>
              <a:rPr lang="sr-Latn-RS" dirty="0"/>
              <a:t> pojedinca</a:t>
            </a:r>
            <a:r>
              <a:rPr lang="en-US" dirty="0"/>
              <a:t>.</a:t>
            </a:r>
            <a:endParaRPr lang="sr-Latn-RS" dirty="0"/>
          </a:p>
          <a:p>
            <a:r>
              <a:rPr lang="sr-Latn-RS" dirty="0"/>
              <a:t>Konflikt između instanci ličnosti</a:t>
            </a:r>
            <a:r>
              <a:rPr lang="en-US" dirty="0"/>
              <a:t> </a:t>
            </a:r>
            <a:endParaRPr lang="sr-Latn-RS" dirty="0"/>
          </a:p>
          <a:p>
            <a:r>
              <a:rPr lang="en-US" dirty="0" err="1"/>
              <a:t>Valijant</a:t>
            </a:r>
            <a:r>
              <a:rPr lang="en-US" dirty="0"/>
              <a:t> (Vaillant,</a:t>
            </a:r>
            <a:r>
              <a:rPr lang="sr-Latn-RS" dirty="0"/>
              <a:t> </a:t>
            </a:r>
            <a:r>
              <a:rPr lang="en-US" dirty="0"/>
              <a:t>1994) </a:t>
            </a:r>
            <a:r>
              <a:rPr lang="sr-Latn-RS" dirty="0"/>
              <a:t>ih</a:t>
            </a:r>
            <a:r>
              <a:rPr lang="en-US" dirty="0"/>
              <a:t> </a:t>
            </a:r>
            <a:r>
              <a:rPr lang="en-US" dirty="0" err="1"/>
              <a:t>duhovito</a:t>
            </a:r>
            <a:r>
              <a:rPr lang="en-US" dirty="0"/>
              <a:t> </a:t>
            </a:r>
            <a:r>
              <a:rPr lang="en-US" dirty="0" err="1"/>
              <a:t>i</a:t>
            </a:r>
            <a:r>
              <a:rPr lang="en-US" dirty="0"/>
              <a:t> </a:t>
            </a:r>
            <a:r>
              <a:rPr lang="en-US" dirty="0" err="1"/>
              <a:t>ilustrativno</a:t>
            </a:r>
            <a:r>
              <a:rPr lang="en-US" dirty="0"/>
              <a:t> </a:t>
            </a:r>
            <a:r>
              <a:rPr lang="en-US" dirty="0" err="1"/>
              <a:t>upoređuje</a:t>
            </a:r>
            <a:r>
              <a:rPr lang="en-US" dirty="0"/>
              <a:t> </a:t>
            </a:r>
            <a:r>
              <a:rPr lang="en-US" dirty="0" err="1"/>
              <a:t>sa</a:t>
            </a:r>
            <a:r>
              <a:rPr lang="en-US" dirty="0"/>
              <a:t> </a:t>
            </a:r>
            <a:r>
              <a:rPr lang="en-US" dirty="0" err="1"/>
              <a:t>imunološkim</a:t>
            </a:r>
            <a:r>
              <a:rPr lang="en-US" dirty="0"/>
              <a:t> </a:t>
            </a:r>
            <a:r>
              <a:rPr lang="en-US" dirty="0" err="1"/>
              <a:t>sistemom</a:t>
            </a:r>
            <a:r>
              <a:rPr lang="en-US" dirty="0"/>
              <a:t> </a:t>
            </a:r>
            <a:r>
              <a:rPr lang="en-US" dirty="0" err="1"/>
              <a:t>čoveka</a:t>
            </a:r>
            <a:r>
              <a:rPr lang="en-US" dirty="0"/>
              <a:t> koji je </a:t>
            </a:r>
            <a:r>
              <a:rPr lang="en-US" dirty="0" err="1"/>
              <a:t>odbrana</a:t>
            </a:r>
            <a:r>
              <a:rPr lang="en-US" dirty="0"/>
              <a:t> </a:t>
            </a:r>
            <a:r>
              <a:rPr lang="en-US" dirty="0" err="1"/>
              <a:t>organizma</a:t>
            </a:r>
            <a:endParaRPr lang="en-US" dirty="0"/>
          </a:p>
          <a:p>
            <a:pPr marL="0" indent="0">
              <a:buNone/>
            </a:pPr>
            <a:endParaRPr lang="sr-Latn-RS" dirty="0"/>
          </a:p>
          <a:p>
            <a:r>
              <a:rPr lang="en-US" dirty="0" err="1"/>
              <a:t>Verovatno</a:t>
            </a:r>
            <a:r>
              <a:rPr lang="en-US" dirty="0"/>
              <a:t> </a:t>
            </a:r>
            <a:r>
              <a:rPr lang="en-US" dirty="0" err="1"/>
              <a:t>nema</a:t>
            </a:r>
            <a:r>
              <a:rPr lang="en-US" dirty="0"/>
              <a:t> </a:t>
            </a:r>
            <a:r>
              <a:rPr lang="en-US" dirty="0" err="1"/>
              <a:t>mnogo</a:t>
            </a:r>
            <a:r>
              <a:rPr lang="en-US" dirty="0"/>
              <a:t> </a:t>
            </a:r>
            <a:r>
              <a:rPr lang="en-US" dirty="0" err="1"/>
              <a:t>klasičnih</a:t>
            </a:r>
            <a:r>
              <a:rPr lang="en-US" dirty="0"/>
              <a:t> </a:t>
            </a:r>
            <a:r>
              <a:rPr lang="en-US" dirty="0" err="1"/>
              <a:t>psihoanalitičkih</a:t>
            </a:r>
            <a:r>
              <a:rPr lang="en-US" dirty="0"/>
              <a:t> </a:t>
            </a:r>
            <a:r>
              <a:rPr lang="en-US" dirty="0" err="1"/>
              <a:t>koncepata</a:t>
            </a:r>
            <a:r>
              <a:rPr lang="en-US" dirty="0"/>
              <a:t> koji </a:t>
            </a:r>
            <a:r>
              <a:rPr lang="en-US" dirty="0" err="1"/>
              <a:t>su</a:t>
            </a:r>
            <a:r>
              <a:rPr lang="en-US" dirty="0"/>
              <a:t> </a:t>
            </a:r>
            <a:r>
              <a:rPr lang="en-US" dirty="0" err="1"/>
              <a:t>manje</a:t>
            </a:r>
            <a:r>
              <a:rPr lang="en-US" dirty="0"/>
              <a:t> </a:t>
            </a:r>
            <a:r>
              <a:rPr lang="en-US" dirty="0" err="1"/>
              <a:t>osporavani</a:t>
            </a:r>
            <a:r>
              <a:rPr lang="en-US" dirty="0"/>
              <a:t> </a:t>
            </a:r>
            <a:r>
              <a:rPr lang="en-US" dirty="0" err="1"/>
              <a:t>i</a:t>
            </a:r>
            <a:r>
              <a:rPr lang="en-US" dirty="0"/>
              <a:t> </a:t>
            </a:r>
            <a:r>
              <a:rPr lang="en-US" dirty="0" err="1"/>
              <a:t>više</a:t>
            </a:r>
            <a:r>
              <a:rPr lang="en-US" dirty="0"/>
              <a:t> </a:t>
            </a:r>
            <a:r>
              <a:rPr lang="en-US" dirty="0" err="1"/>
              <a:t>uvažavani</a:t>
            </a:r>
            <a:r>
              <a:rPr lang="en-US" dirty="0"/>
              <a:t>, </a:t>
            </a:r>
            <a:r>
              <a:rPr lang="en-US" dirty="0" err="1"/>
              <a:t>kao</a:t>
            </a:r>
            <a:r>
              <a:rPr lang="en-US" dirty="0"/>
              <a:t> </a:t>
            </a:r>
            <a:r>
              <a:rPr lang="en-US" dirty="0" err="1"/>
              <a:t>i</a:t>
            </a:r>
            <a:r>
              <a:rPr lang="en-US" dirty="0"/>
              <a:t> </a:t>
            </a:r>
            <a:r>
              <a:rPr lang="en-US" dirty="0" err="1"/>
              <a:t>sa</a:t>
            </a:r>
            <a:r>
              <a:rPr lang="en-US" dirty="0"/>
              <a:t> </a:t>
            </a:r>
            <a:r>
              <a:rPr lang="en-US" dirty="0" err="1"/>
              <a:t>toliko</a:t>
            </a:r>
            <a:r>
              <a:rPr lang="en-US" dirty="0"/>
              <a:t> </a:t>
            </a:r>
            <a:r>
              <a:rPr lang="en-US" dirty="0" err="1"/>
              <a:t>bogatstva</a:t>
            </a:r>
            <a:r>
              <a:rPr lang="en-US" dirty="0"/>
              <a:t> </a:t>
            </a:r>
            <a:r>
              <a:rPr lang="en-US" dirty="0" err="1"/>
              <a:t>razvijani</a:t>
            </a:r>
            <a:r>
              <a:rPr lang="en-US" dirty="0"/>
              <a:t> </a:t>
            </a:r>
            <a:endParaRPr lang="sr-Latn-RS" dirty="0"/>
          </a:p>
          <a:p>
            <a:r>
              <a:rPr lang="en-US" dirty="0"/>
              <a:t>S</a:t>
            </a:r>
            <a:r>
              <a:rPr lang="sr-Latn-RS" dirty="0"/>
              <a:t>avremeni pristup </a:t>
            </a:r>
            <a:r>
              <a:rPr lang="en-US" dirty="0" err="1"/>
              <a:t>mehaniz</a:t>
            </a:r>
            <a:r>
              <a:rPr lang="sr-Latn-RS" dirty="0"/>
              <a:t>mima</a:t>
            </a:r>
            <a:r>
              <a:rPr lang="en-US" dirty="0"/>
              <a:t> </a:t>
            </a:r>
            <a:r>
              <a:rPr lang="en-US" dirty="0" err="1"/>
              <a:t>odbrane</a:t>
            </a:r>
            <a:r>
              <a:rPr lang="en-US" dirty="0"/>
              <a:t> </a:t>
            </a:r>
            <a:r>
              <a:rPr lang="en-US" dirty="0" err="1"/>
              <a:t>smatra</a:t>
            </a:r>
            <a:r>
              <a:rPr lang="en-US" dirty="0"/>
              <a:t> da </a:t>
            </a:r>
            <a:r>
              <a:rPr lang="en-US" dirty="0" err="1"/>
              <a:t>oni</a:t>
            </a:r>
            <a:r>
              <a:rPr lang="en-US" dirty="0"/>
              <a:t> </a:t>
            </a:r>
            <a:r>
              <a:rPr lang="en-US" dirty="0" err="1"/>
              <a:t>predstavljaju</a:t>
            </a:r>
            <a:r>
              <a:rPr lang="en-US" dirty="0"/>
              <a:t> </a:t>
            </a:r>
            <a:r>
              <a:rPr lang="en-US" dirty="0" err="1"/>
              <a:t>krucijalne</a:t>
            </a:r>
            <a:r>
              <a:rPr lang="en-US" dirty="0"/>
              <a:t> </a:t>
            </a:r>
            <a:r>
              <a:rPr lang="en-US" dirty="0" err="1"/>
              <a:t>komponente</a:t>
            </a:r>
            <a:r>
              <a:rPr lang="en-US" dirty="0"/>
              <a:t> </a:t>
            </a:r>
            <a:r>
              <a:rPr lang="en-US" dirty="0" err="1"/>
              <a:t>čovekovog</a:t>
            </a:r>
            <a:r>
              <a:rPr lang="en-US" dirty="0"/>
              <a:t> </a:t>
            </a:r>
            <a:r>
              <a:rPr lang="en-US" dirty="0" err="1"/>
              <a:t>kapaciteta</a:t>
            </a:r>
            <a:r>
              <a:rPr lang="en-US" dirty="0"/>
              <a:t> da </a:t>
            </a:r>
            <a:r>
              <a:rPr lang="en-US" dirty="0" err="1"/>
              <a:t>održi</a:t>
            </a:r>
            <a:r>
              <a:rPr lang="en-US" dirty="0"/>
              <a:t> </a:t>
            </a:r>
            <a:r>
              <a:rPr lang="en-US" dirty="0" err="1"/>
              <a:t>emocionalnu</a:t>
            </a:r>
            <a:r>
              <a:rPr lang="en-US" dirty="0"/>
              <a:t> </a:t>
            </a:r>
            <a:r>
              <a:rPr lang="en-US" dirty="0" err="1"/>
              <a:t>homeostazu</a:t>
            </a:r>
            <a:r>
              <a:rPr lang="sr-Latn-RS" dirty="0"/>
              <a:t> (Bowins, 2004)</a:t>
            </a:r>
            <a:r>
              <a:rPr lang="en-US" dirty="0"/>
              <a: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a:p>
        </p:txBody>
      </p:sp>
      <p:sp>
        <p:nvSpPr>
          <p:cNvPr id="3" name="Content Placeholder 2"/>
          <p:cNvSpPr>
            <a:spLocks noGrp="1"/>
          </p:cNvSpPr>
          <p:nvPr>
            <p:ph idx="1"/>
          </p:nvPr>
        </p:nvSpPr>
        <p:spPr>
          <a:xfrm>
            <a:off x="457200" y="838200"/>
            <a:ext cx="8229600" cy="5287963"/>
          </a:xfrm>
        </p:spPr>
        <p:txBody>
          <a:bodyPr/>
          <a:lstStyle/>
          <a:p>
            <a:r>
              <a:rPr lang="en-US" dirty="0"/>
              <a:t>P</a:t>
            </a:r>
            <a:r>
              <a:rPr lang="sr-Latn-RS" dirty="0"/>
              <a:t>ostoje razne klasifikacije... (zreli/nezreli)</a:t>
            </a:r>
          </a:p>
          <a:p>
            <a:endParaRPr lang="sr-Latn-RS" dirty="0"/>
          </a:p>
          <a:p>
            <a:endParaRPr lang="sr-Latn-RS" dirty="0"/>
          </a:p>
          <a:p>
            <a:r>
              <a:rPr lang="en-US" dirty="0" err="1"/>
              <a:t>Zreli</a:t>
            </a:r>
            <a:r>
              <a:rPr lang="en-US" dirty="0"/>
              <a:t> </a:t>
            </a:r>
            <a:r>
              <a:rPr lang="en-US" dirty="0" err="1"/>
              <a:t>mehanizmi</a:t>
            </a:r>
            <a:r>
              <a:rPr lang="en-US" dirty="0"/>
              <a:t> </a:t>
            </a:r>
            <a:r>
              <a:rPr lang="en-US" dirty="0" err="1"/>
              <a:t>odbrane</a:t>
            </a:r>
            <a:r>
              <a:rPr lang="sr-Latn-RS" dirty="0"/>
              <a:t> (</a:t>
            </a:r>
            <a:r>
              <a:rPr lang="en-US" dirty="0" err="1"/>
              <a:t>podrazumevaju</a:t>
            </a:r>
            <a:r>
              <a:rPr lang="en-US" dirty="0"/>
              <a:t> </a:t>
            </a:r>
            <a:r>
              <a:rPr lang="en-US" dirty="0" err="1"/>
              <a:t>dominaciju</a:t>
            </a:r>
            <a:r>
              <a:rPr lang="en-US" dirty="0"/>
              <a:t> </a:t>
            </a:r>
            <a:r>
              <a:rPr lang="en-US" dirty="0" err="1"/>
              <a:t>ega</a:t>
            </a:r>
            <a:r>
              <a:rPr lang="en-US" dirty="0"/>
              <a:t> </a:t>
            </a:r>
            <a:r>
              <a:rPr lang="en-US" dirty="0" err="1"/>
              <a:t>nad</a:t>
            </a:r>
            <a:r>
              <a:rPr lang="en-US" dirty="0"/>
              <a:t> </a:t>
            </a:r>
            <a:r>
              <a:rPr lang="en-US" dirty="0" err="1"/>
              <a:t>ostale</a:t>
            </a:r>
            <a:r>
              <a:rPr lang="en-US" dirty="0"/>
              <a:t> </a:t>
            </a:r>
            <a:r>
              <a:rPr lang="en-US" dirty="0" err="1"/>
              <a:t>dve</a:t>
            </a:r>
            <a:r>
              <a:rPr lang="en-US" dirty="0"/>
              <a:t> instance </a:t>
            </a:r>
            <a:r>
              <a:rPr lang="en-US" dirty="0" err="1"/>
              <a:t>ličnosti</a:t>
            </a:r>
            <a:r>
              <a:rPr lang="sr-Latn-RS" dirty="0"/>
              <a:t>)</a:t>
            </a:r>
            <a:r>
              <a:rPr lang="en-US" dirty="0"/>
              <a:t>: </a:t>
            </a:r>
            <a:r>
              <a:rPr lang="en-US" dirty="0" err="1"/>
              <a:t>sublimacija</a:t>
            </a:r>
            <a:r>
              <a:rPr lang="en-US" dirty="0"/>
              <a:t> </a:t>
            </a:r>
            <a:r>
              <a:rPr lang="en-US" dirty="0" err="1"/>
              <a:t>i</a:t>
            </a:r>
            <a:r>
              <a:rPr lang="en-US" dirty="0"/>
              <a:t> </a:t>
            </a:r>
            <a:r>
              <a:rPr lang="en-US" dirty="0" err="1"/>
              <a:t>altruizam</a:t>
            </a:r>
            <a:r>
              <a:rPr lang="en-US" dirty="0"/>
              <a: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sr-Latn-RS" sz="3600"/>
              <a:t>Mehanizmi odbrane u psihologiji ometenosti</a:t>
            </a:r>
            <a:endParaRPr lang="en-US" sz="3600"/>
          </a:p>
        </p:txBody>
      </p:sp>
      <p:sp>
        <p:nvSpPr>
          <p:cNvPr id="3" name="Content Placeholder 2"/>
          <p:cNvSpPr>
            <a:spLocks noGrp="1"/>
          </p:cNvSpPr>
          <p:nvPr>
            <p:ph idx="1"/>
          </p:nvPr>
        </p:nvSpPr>
        <p:spPr>
          <a:xfrm>
            <a:off x="457200" y="1600200"/>
            <a:ext cx="8229600" cy="4953000"/>
          </a:xfrm>
        </p:spPr>
        <p:txBody>
          <a:bodyPr>
            <a:normAutofit lnSpcReduction="10000"/>
          </a:bodyPr>
          <a:lstStyle/>
          <a:p>
            <a:pPr>
              <a:buNone/>
            </a:pPr>
            <a:r>
              <a:rPr lang="sr-Latn-RS" dirty="0"/>
              <a:t>    </a:t>
            </a:r>
            <a:r>
              <a:rPr lang="en-US" dirty="0"/>
              <a:t>N</a:t>
            </a:r>
            <a:r>
              <a:rPr lang="sr-Latn-RS" dirty="0"/>
              <a:t>jihovo dejstvo možemo posmatrati u najmanje tri područja rada defektologa:</a:t>
            </a:r>
          </a:p>
          <a:p>
            <a:pPr>
              <a:buFontTx/>
              <a:buChar char="-"/>
            </a:pPr>
            <a:r>
              <a:rPr lang="en-US" dirty="0"/>
              <a:t>M</a:t>
            </a:r>
            <a:r>
              <a:rPr lang="sr-Latn-RS" dirty="0"/>
              <a:t>ehanizmi odbrane kod roditelja dece sa ometenošću, neposredno nakon saznanja o prisustvu ometenosti i kasnije, tokom tretmana</a:t>
            </a:r>
          </a:p>
          <a:p>
            <a:pPr>
              <a:buFontTx/>
              <a:buChar char="-"/>
            </a:pPr>
            <a:r>
              <a:rPr lang="en-US" dirty="0"/>
              <a:t>M</a:t>
            </a:r>
            <a:r>
              <a:rPr lang="sr-Latn-RS" dirty="0"/>
              <a:t>ehanizmi odbrane kod (deteta) adolescenta sa ometenošću (?)</a:t>
            </a:r>
          </a:p>
          <a:p>
            <a:pPr>
              <a:buFontTx/>
              <a:buChar char="-"/>
            </a:pPr>
            <a:r>
              <a:rPr lang="en-US" dirty="0"/>
              <a:t>M</a:t>
            </a:r>
            <a:r>
              <a:rPr lang="sr-Latn-RS" dirty="0"/>
              <a:t>ehanizmi odbrane kod odrasle osobe sa ometenošću</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P</a:t>
            </a:r>
            <a:r>
              <a:rPr lang="sr-Latn-RS" dirty="0"/>
              <a:t>oricanje/negacija</a:t>
            </a:r>
            <a:endParaRPr lang="en-US" dirty="0"/>
          </a:p>
        </p:txBody>
      </p:sp>
      <p:sp>
        <p:nvSpPr>
          <p:cNvPr id="3" name="Content Placeholder 2"/>
          <p:cNvSpPr>
            <a:spLocks noGrp="1"/>
          </p:cNvSpPr>
          <p:nvPr>
            <p:ph idx="1"/>
          </p:nvPr>
        </p:nvSpPr>
        <p:spPr>
          <a:xfrm>
            <a:off x="457200" y="914400"/>
            <a:ext cx="8229600" cy="5211763"/>
          </a:xfrm>
        </p:spPr>
        <p:txBody>
          <a:bodyPr/>
          <a:lstStyle/>
          <a:p>
            <a:endParaRPr lang="sr-Latn-RS" dirty="0"/>
          </a:p>
          <a:p>
            <a:r>
              <a:rPr lang="en-US" dirty="0" err="1"/>
              <a:t>Poriče</a:t>
            </a:r>
            <a:r>
              <a:rPr lang="en-US" dirty="0"/>
              <a:t> </a:t>
            </a:r>
            <a:r>
              <a:rPr lang="sr-Latn-RS" dirty="0"/>
              <a:t>se </a:t>
            </a:r>
            <a:r>
              <a:rPr lang="en-US" dirty="0" err="1"/>
              <a:t>ili</a:t>
            </a:r>
            <a:r>
              <a:rPr lang="en-US" dirty="0"/>
              <a:t> </a:t>
            </a:r>
            <a:r>
              <a:rPr lang="en-US" dirty="0" err="1"/>
              <a:t>neka</a:t>
            </a:r>
            <a:r>
              <a:rPr lang="en-US" dirty="0"/>
              <a:t> </a:t>
            </a:r>
            <a:r>
              <a:rPr lang="en-US" dirty="0" err="1"/>
              <a:t>bolna</a:t>
            </a:r>
            <a:r>
              <a:rPr lang="en-US" dirty="0"/>
              <a:t> </a:t>
            </a:r>
            <a:r>
              <a:rPr lang="en-US" dirty="0" err="1"/>
              <a:t>i</a:t>
            </a:r>
            <a:r>
              <a:rPr lang="en-US" dirty="0"/>
              <a:t> </a:t>
            </a:r>
            <a:r>
              <a:rPr lang="en-US" dirty="0" err="1"/>
              <a:t>traumatična</a:t>
            </a:r>
            <a:r>
              <a:rPr lang="en-US" dirty="0"/>
              <a:t> </a:t>
            </a:r>
            <a:r>
              <a:rPr lang="en-US" dirty="0" err="1"/>
              <a:t>stvarnost</a:t>
            </a:r>
            <a:r>
              <a:rPr lang="en-US" dirty="0"/>
              <a:t> </a:t>
            </a:r>
            <a:r>
              <a:rPr lang="en-US" dirty="0" err="1"/>
              <a:t>ili</a:t>
            </a:r>
            <a:r>
              <a:rPr lang="en-US" dirty="0"/>
              <a:t> </a:t>
            </a:r>
            <a:r>
              <a:rPr lang="en-US" dirty="0" err="1"/>
              <a:t>neka</a:t>
            </a:r>
            <a:r>
              <a:rPr lang="en-US" dirty="0"/>
              <a:t> </a:t>
            </a:r>
            <a:r>
              <a:rPr lang="en-US" dirty="0" err="1"/>
              <a:t>nelagoda</a:t>
            </a:r>
            <a:r>
              <a:rPr lang="en-US" dirty="0"/>
              <a:t> </a:t>
            </a:r>
            <a:r>
              <a:rPr lang="en-US" dirty="0" err="1"/>
              <a:t>intrapsihičkog</a:t>
            </a:r>
            <a:r>
              <a:rPr lang="en-US" dirty="0"/>
              <a:t> </a:t>
            </a:r>
            <a:r>
              <a:rPr lang="en-US" dirty="0" err="1"/>
              <a:t>sveta</a:t>
            </a:r>
            <a:endParaRPr lang="sr-Latn-RS" dirty="0"/>
          </a:p>
          <a:p>
            <a:r>
              <a:rPr lang="en-US" dirty="0"/>
              <a:t>U </a:t>
            </a:r>
            <a:r>
              <a:rPr lang="en-US" dirty="0" err="1"/>
              <a:t>pitanjuje</a:t>
            </a:r>
            <a:r>
              <a:rPr lang="en-US" dirty="0"/>
              <a:t> </a:t>
            </a:r>
            <a:r>
              <a:rPr lang="en-US" dirty="0" err="1"/>
              <a:t>primitivan</a:t>
            </a:r>
            <a:r>
              <a:rPr lang="en-US" dirty="0"/>
              <a:t> </a:t>
            </a:r>
            <a:r>
              <a:rPr lang="en-US" dirty="0" err="1"/>
              <a:t>mehanizam</a:t>
            </a:r>
            <a:r>
              <a:rPr lang="en-US" dirty="0"/>
              <a:t> </a:t>
            </a:r>
            <a:r>
              <a:rPr lang="en-US" dirty="0" err="1"/>
              <a:t>odbrane</a:t>
            </a:r>
            <a:r>
              <a:rPr lang="en-US" dirty="0"/>
              <a:t> koji, </a:t>
            </a:r>
            <a:r>
              <a:rPr lang="en-US" dirty="0" err="1"/>
              <a:t>ako</a:t>
            </a:r>
            <a:r>
              <a:rPr lang="en-US" dirty="0"/>
              <a:t> se </a:t>
            </a:r>
            <a:r>
              <a:rPr lang="en-US" dirty="0" err="1"/>
              <a:t>intenzivno</a:t>
            </a:r>
            <a:r>
              <a:rPr lang="en-US" dirty="0"/>
              <a:t> </a:t>
            </a:r>
            <a:r>
              <a:rPr lang="en-US" dirty="0" err="1"/>
              <a:t>javlja</a:t>
            </a:r>
            <a:r>
              <a:rPr lang="en-US" dirty="0"/>
              <a:t> u </a:t>
            </a:r>
            <a:r>
              <a:rPr lang="en-US" dirty="0" err="1"/>
              <a:t>odraslom</a:t>
            </a:r>
            <a:r>
              <a:rPr lang="en-US" dirty="0"/>
              <a:t> </a:t>
            </a:r>
            <a:r>
              <a:rPr lang="en-US" dirty="0" err="1"/>
              <a:t>dobu</a:t>
            </a:r>
            <a:r>
              <a:rPr lang="en-US" dirty="0"/>
              <a:t>, </a:t>
            </a:r>
            <a:r>
              <a:rPr lang="en-US" dirty="0" err="1"/>
              <a:t>predstavlja</a:t>
            </a:r>
            <a:r>
              <a:rPr lang="en-US" dirty="0"/>
              <a:t> </a:t>
            </a:r>
            <a:r>
              <a:rPr lang="en-US" dirty="0" err="1"/>
              <a:t>krivotvorenje</a:t>
            </a:r>
            <a:r>
              <a:rPr lang="en-US" dirty="0"/>
              <a:t> </a:t>
            </a:r>
            <a:r>
              <a:rPr lang="en-US" dirty="0" err="1"/>
              <a:t>realnosti</a:t>
            </a:r>
            <a:r>
              <a:rPr lang="en-US" dirty="0"/>
              <a:t> </a:t>
            </a:r>
            <a:r>
              <a:rPr lang="en-US" dirty="0" err="1"/>
              <a:t>ili</a:t>
            </a:r>
            <a:r>
              <a:rPr lang="en-US" dirty="0"/>
              <a:t> je </a:t>
            </a:r>
            <a:r>
              <a:rPr lang="en-US" dirty="0" err="1"/>
              <a:t>posledica</a:t>
            </a:r>
            <a:r>
              <a:rPr lang="en-US" dirty="0"/>
              <a:t> </a:t>
            </a:r>
            <a:r>
              <a:rPr lang="en-US" dirty="0" err="1"/>
              <a:t>šoka</a:t>
            </a:r>
            <a:r>
              <a:rPr lang="en-US" dirty="0"/>
              <a:t> </a:t>
            </a:r>
            <a:r>
              <a:rPr lang="en-US" dirty="0" err="1"/>
              <a:t>zbog</a:t>
            </a:r>
            <a:r>
              <a:rPr lang="en-US" dirty="0"/>
              <a:t> </a:t>
            </a:r>
            <a:r>
              <a:rPr lang="en-US" dirty="0" err="1"/>
              <a:t>neprihvatljive</a:t>
            </a:r>
            <a:r>
              <a:rPr lang="en-US" dirty="0"/>
              <a:t> </a:t>
            </a:r>
            <a:r>
              <a:rPr lang="en-US" dirty="0" err="1"/>
              <a:t>realnosti</a:t>
            </a:r>
            <a:endParaRPr lang="sr-Latn-R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47" y="609600"/>
            <a:ext cx="8229600" cy="1219200"/>
          </a:xfrm>
        </p:spPr>
        <p:txBody>
          <a:bodyPr>
            <a:normAutofit fontScale="90000"/>
          </a:bodyPr>
          <a:lstStyle/>
          <a:p>
            <a:br>
              <a:rPr lang="sr-Latn-RS" dirty="0"/>
            </a:br>
            <a:endParaRPr lang="en-US" dirty="0"/>
          </a:p>
        </p:txBody>
      </p:sp>
      <p:sp>
        <p:nvSpPr>
          <p:cNvPr id="3" name="Content Placeholder 2"/>
          <p:cNvSpPr>
            <a:spLocks noGrp="1"/>
          </p:cNvSpPr>
          <p:nvPr>
            <p:ph idx="1"/>
          </p:nvPr>
        </p:nvSpPr>
        <p:spPr>
          <a:xfrm>
            <a:off x="457200" y="0"/>
            <a:ext cx="8229600" cy="6705600"/>
          </a:xfrm>
        </p:spPr>
        <p:txBody>
          <a:bodyPr>
            <a:normAutofit fontScale="77500" lnSpcReduction="20000"/>
          </a:bodyPr>
          <a:lstStyle/>
          <a:p>
            <a:endParaRPr lang="sr-Latn-RS" dirty="0"/>
          </a:p>
          <a:p>
            <a:pPr marL="0" indent="0" algn="ctr">
              <a:buNone/>
            </a:pPr>
            <a:r>
              <a:rPr lang="sr-Latn-RS" sz="4600" dirty="0"/>
              <a:t>Poricanje kod roditelja dece sa ometenošću</a:t>
            </a:r>
          </a:p>
          <a:p>
            <a:endParaRPr lang="sr-Latn-RS" dirty="0"/>
          </a:p>
          <a:p>
            <a:endParaRPr lang="sr-Latn-RS" dirty="0"/>
          </a:p>
          <a:p>
            <a:r>
              <a:rPr lang="en-US" dirty="0"/>
              <a:t>Karen </a:t>
            </a:r>
            <a:r>
              <a:rPr lang="en-US" dirty="0" err="1"/>
              <a:t>Hornaj</a:t>
            </a:r>
            <a:r>
              <a:rPr lang="en-US" dirty="0"/>
              <a:t> </a:t>
            </a:r>
            <a:r>
              <a:rPr lang="sr-Latn-RS" dirty="0"/>
              <a:t>- </a:t>
            </a:r>
            <a:r>
              <a:rPr lang="en-US" dirty="0"/>
              <a:t>“</a:t>
            </a:r>
            <a:r>
              <a:rPr lang="en-US" dirty="0" err="1"/>
              <a:t>slepe</a:t>
            </a:r>
            <a:r>
              <a:rPr lang="en-US" dirty="0"/>
              <a:t> </a:t>
            </a:r>
            <a:r>
              <a:rPr lang="en-US" dirty="0" err="1"/>
              <a:t>mrlje</a:t>
            </a:r>
            <a:r>
              <a:rPr lang="en-US" dirty="0"/>
              <a:t>”</a:t>
            </a:r>
          </a:p>
          <a:p>
            <a:endParaRPr lang="sr-Latn-RS" dirty="0"/>
          </a:p>
          <a:p>
            <a:r>
              <a:rPr lang="sr-Latn-RS" dirty="0"/>
              <a:t>Javlja se u prvom periodu sumnje u postojanje ometenosti</a:t>
            </a:r>
            <a:endParaRPr lang="en-US" dirty="0"/>
          </a:p>
          <a:p>
            <a:r>
              <a:rPr lang="sr-Latn-RS" dirty="0"/>
              <a:t> </a:t>
            </a:r>
          </a:p>
          <a:p>
            <a:r>
              <a:rPr lang="en-US" dirty="0"/>
              <a:t>O</a:t>
            </a:r>
            <a:r>
              <a:rPr lang="sr-Latn-RS" dirty="0"/>
              <a:t>vo dovodi do odsustva</a:t>
            </a:r>
            <a:r>
              <a:rPr lang="en-US" dirty="0"/>
              <a:t> </a:t>
            </a:r>
            <a:r>
              <a:rPr lang="en-US" dirty="0" err="1"/>
              <a:t>reagovanja</a:t>
            </a:r>
            <a:r>
              <a:rPr lang="en-US" dirty="0"/>
              <a:t> </a:t>
            </a:r>
            <a:r>
              <a:rPr lang="sr-Latn-RS" dirty="0"/>
              <a:t>ili zakasnelih reagovanja/rane intervencije nisu moguće</a:t>
            </a:r>
            <a:endParaRPr lang="en-US" dirty="0"/>
          </a:p>
          <a:p>
            <a:endParaRPr lang="sr-Latn-RS" dirty="0"/>
          </a:p>
          <a:p>
            <a:r>
              <a:rPr lang="sr-Latn-RS" dirty="0"/>
              <a:t>Već u tom periodu može dolaziti do promena u funkcionisanju porodice u smislu povlačenja, javljanja sukoba sa osobama iz okoline koje pokušavaju da sugerišu roditeljima postojanje problema, pojačana anksioznost kod roditelja, izbegavanje komunikacije između oca i majke…ometesnost postaje tema i pre nego što je utvrdi;</a:t>
            </a:r>
          </a:p>
          <a:p>
            <a:endParaRPr lang="sr-Latn-RS" dirty="0"/>
          </a:p>
          <a:p>
            <a:endParaRPr lang="sr-Latn-RS" dirty="0"/>
          </a:p>
          <a:p>
            <a:endParaRPr lang="sr-Latn-RS" dirty="0"/>
          </a:p>
          <a:p>
            <a:endParaRPr lang="sr-Latn-RS" dirty="0"/>
          </a:p>
          <a:p>
            <a:endParaRPr lang="sr-Latn-RS" dirty="0"/>
          </a:p>
          <a:p>
            <a:endParaRPr lang="sr-Latn-RS" dirty="0"/>
          </a:p>
          <a:p>
            <a:endParaRPr lang="sr-Latn-R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AE611-8371-42B4-BF0B-DF99F56704E9}"/>
              </a:ext>
            </a:extLst>
          </p:cNvPr>
          <p:cNvSpPr>
            <a:spLocks noGrp="1"/>
          </p:cNvSpPr>
          <p:nvPr>
            <p:ph type="title"/>
          </p:nvPr>
        </p:nvSpPr>
        <p:spPr>
          <a:xfrm>
            <a:off x="457200" y="274638"/>
            <a:ext cx="8229600" cy="258762"/>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B7947038-5E25-4978-AF69-96A5225A6420}"/>
              </a:ext>
            </a:extLst>
          </p:cNvPr>
          <p:cNvSpPr>
            <a:spLocks noGrp="1"/>
          </p:cNvSpPr>
          <p:nvPr>
            <p:ph idx="1"/>
          </p:nvPr>
        </p:nvSpPr>
        <p:spPr>
          <a:xfrm>
            <a:off x="457200" y="609600"/>
            <a:ext cx="8229600" cy="5516563"/>
          </a:xfrm>
        </p:spPr>
        <p:txBody>
          <a:bodyPr>
            <a:normAutofit/>
          </a:bodyPr>
          <a:lstStyle/>
          <a:p>
            <a:endParaRPr lang="en-US" dirty="0"/>
          </a:p>
          <a:p>
            <a:r>
              <a:rPr lang="en-US" dirty="0" err="1"/>
              <a:t>Negiranja</a:t>
            </a:r>
            <a:r>
              <a:rPr lang="sr-Latn-RS" dirty="0"/>
              <a:t>/poricanja se javljaju i </a:t>
            </a:r>
            <a:r>
              <a:rPr lang="en-US" dirty="0" err="1"/>
              <a:t>tokom</a:t>
            </a:r>
            <a:r>
              <a:rPr lang="en-US" dirty="0"/>
              <a:t> </a:t>
            </a:r>
            <a:r>
              <a:rPr lang="en-US" dirty="0" err="1"/>
              <a:t>procesa</a:t>
            </a:r>
            <a:r>
              <a:rPr lang="en-US" dirty="0"/>
              <a:t> </a:t>
            </a:r>
            <a:r>
              <a:rPr lang="en-US" dirty="0" err="1"/>
              <a:t>dijagnostifikovanja</a:t>
            </a:r>
            <a:r>
              <a:rPr lang="en-US" dirty="0"/>
              <a:t> </a:t>
            </a:r>
            <a:r>
              <a:rPr lang="en-US" dirty="0" err="1"/>
              <a:t>poremećaja</a:t>
            </a:r>
            <a:endParaRPr lang="sr-Latn-RS" dirty="0"/>
          </a:p>
          <a:p>
            <a:endParaRPr lang="en-US" dirty="0"/>
          </a:p>
          <a:p>
            <a:r>
              <a:rPr lang="sr-Latn-RS" dirty="0"/>
              <a:t>Kako da razlikujemo kada mehanizam odbrane „radi“ za čoveka, štiteći da od neprijatnih stanja i osećanja (što je prirodna reakcija), a kada nije u funkciji dobrobiti za pojedinca?</a:t>
            </a:r>
          </a:p>
          <a:p>
            <a:r>
              <a:rPr lang="sr-Latn-RS" dirty="0"/>
              <a:t>Indikatori?</a:t>
            </a:r>
            <a:endParaRPr lang="en-US" dirty="0"/>
          </a:p>
          <a:p>
            <a:endParaRPr lang="sr-Latn-RS" dirty="0"/>
          </a:p>
        </p:txBody>
      </p:sp>
    </p:spTree>
    <p:extLst>
      <p:ext uri="{BB962C8B-B14F-4D97-AF65-F5344CB8AC3E}">
        <p14:creationId xmlns:p14="http://schemas.microsoft.com/office/powerpoint/2010/main" val="3282661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CA44B-FB80-47A7-8D94-4D4CE55E0B2A}"/>
              </a:ext>
            </a:extLst>
          </p:cNvPr>
          <p:cNvSpPr>
            <a:spLocks noGrp="1"/>
          </p:cNvSpPr>
          <p:nvPr>
            <p:ph type="title"/>
          </p:nvPr>
        </p:nvSpPr>
        <p:spPr>
          <a:xfrm>
            <a:off x="457200" y="274638"/>
            <a:ext cx="8229600" cy="182562"/>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2837FF79-32D6-442F-9321-532507268C53}"/>
              </a:ext>
            </a:extLst>
          </p:cNvPr>
          <p:cNvSpPr>
            <a:spLocks noGrp="1"/>
          </p:cNvSpPr>
          <p:nvPr>
            <p:ph idx="1"/>
          </p:nvPr>
        </p:nvSpPr>
        <p:spPr>
          <a:xfrm>
            <a:off x="457200" y="381000"/>
            <a:ext cx="8229600" cy="5745163"/>
          </a:xfrm>
        </p:spPr>
        <p:txBody>
          <a:bodyPr/>
          <a:lstStyle/>
          <a:p>
            <a:r>
              <a:rPr lang="sr-Latn-RS" dirty="0"/>
              <a:t>Negativno dejstvo poricanja u tretmanu ogleda se i u tome što dete može usvajati (može da introjektuje) odnos roditelja prema poremećaju te samo početi da poriče npr. sekundarne posledice ometenosti („na mene moja slabovidost uopšte ne utiče, osećam se kao da mi je vid perfektan“)</a:t>
            </a:r>
          </a:p>
          <a:p>
            <a:r>
              <a:rPr lang="en-US" dirty="0"/>
              <a:t>O</a:t>
            </a:r>
            <a:r>
              <a:rPr lang="sr-Latn-RS" dirty="0"/>
              <a:t>drasla osoba sa ometenošću se oseća i ponaša kao da nema fizičkih, psiholoških i socijalnih barijera</a:t>
            </a:r>
          </a:p>
          <a:p>
            <a:endParaRPr lang="sr-Latn-RS" dirty="0"/>
          </a:p>
        </p:txBody>
      </p:sp>
    </p:spTree>
    <p:extLst>
      <p:ext uri="{BB962C8B-B14F-4D97-AF65-F5344CB8AC3E}">
        <p14:creationId xmlns:p14="http://schemas.microsoft.com/office/powerpoint/2010/main" val="22080676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12891</TotalTime>
  <Words>1576</Words>
  <Application>Microsoft Office PowerPoint</Application>
  <PresentationFormat>On-screen Show (4:3)</PresentationFormat>
  <Paragraphs>109</Paragraphs>
  <Slides>27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Mehanizmi odbrane u psihologiji ometenosti</vt:lpstr>
      <vt:lpstr>PowerPoint Presentation</vt:lpstr>
      <vt:lpstr>PowerPoint Presentation</vt:lpstr>
      <vt:lpstr>PowerPoint Presentation</vt:lpstr>
      <vt:lpstr>Mehanizmi odbrane u psihologiji ometenosti</vt:lpstr>
      <vt:lpstr>Poricanje/negacija</vt:lpstr>
      <vt:lpstr> </vt:lpstr>
      <vt:lpstr>PowerPoint Presentation</vt:lpstr>
      <vt:lpstr>PowerPoint Presentation</vt:lpstr>
      <vt:lpstr>Projekcija </vt:lpstr>
      <vt:lpstr>Projekcija u tretmanu</vt:lpstr>
      <vt:lpstr>Potiskivanje</vt:lpstr>
      <vt:lpstr>PowerPoint Presentation</vt:lpstr>
      <vt:lpstr>Regresija</vt:lpstr>
      <vt:lpstr>PowerPoint Presentation</vt:lpstr>
      <vt:lpstr>Regresija kod roditelja</vt:lpstr>
      <vt:lpstr>Reaktivna formacija</vt:lpstr>
      <vt:lpstr>PowerPoint Presentation</vt:lpstr>
      <vt:lpstr>PowerPoint Presentation</vt:lpstr>
      <vt:lpstr>PowerPoint Presentation</vt:lpstr>
      <vt:lpstr>Kakvi su, po kvalitetu, m.o. kod...?</vt:lpstr>
      <vt:lpstr>PowerPoint Presentation</vt:lpstr>
      <vt:lpstr>PowerPoint Presentation</vt:lpstr>
      <vt:lpstr>PowerPoint Presentation</vt:lpstr>
      <vt:lpstr>PowerPoint Presentation</vt:lpstr>
      <vt:lpstr>PowerPoint Presentation</vt:lpstr>
      <vt:lpstr>Značaj za praksu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Mehanizmi odbrane u psihologiji ometenost</dc:title>
  <dc:creator>Fasper</dc:creator>
  <cp:lastModifiedBy>Sanja Dimoski</cp:lastModifiedBy>
  <cp:revision>72</cp:revision>
  <dcterms:created xsi:type="dcterms:W3CDTF">2020-03-01T18:57:50Z</dcterms:created>
  <dcterms:modified xsi:type="dcterms:W3CDTF">2022-03-24T18:49:17Z</dcterms:modified>
</cp:coreProperties>
</file>